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slides/slide52.xml" ContentType="application/vnd.openxmlformats-officedocument.presentationml.slide+xml"/>
  <Override PartName="/ppt/slides/slide49.xml" ContentType="application/vnd.openxmlformats-officedocument.presentationml.slide+xml"/>
  <Override PartName="/ppt/slides/slide68.xml" ContentType="application/vnd.openxmlformats-officedocument.presentationml.slide+xml"/>
  <Override PartName="/ppt/slides/slide33.xml" ContentType="application/vnd.openxmlformats-officedocument.presentationml.slide+xml"/>
  <Default Extension="bin" ContentType="application/vnd.openxmlformats-officedocument.presentationml.printerSettings"/>
  <Override PartName="/ppt/diagrams/colors2.xml" ContentType="application/vnd.openxmlformats-officedocument.drawingml.diagramColors+xml"/>
  <Default Extension="wmf" ContentType="image/x-wmf"/>
  <Override PartName="/ppt/notesSlides/notesSlide2.xml" ContentType="application/vnd.openxmlformats-officedocument.presentationml.notesSlide+xml"/>
  <Override PartName="/ppt/slides/slide18.xml" ContentType="application/vnd.openxmlformats-officedocument.presentationml.slide+xml"/>
  <Override PartName="/ppt/slides/slide37.xml" ContentType="application/vnd.openxmlformats-officedocument.presentationml.slide+xml"/>
  <Override PartName="/ppt/slides/slide56.xml" ContentType="application/vnd.openxmlformats-officedocument.presentationml.slide+xml"/>
  <Override PartName="/ppt/slides/slide75.xml" ContentType="application/vnd.openxmlformats-officedocument.presentationml.slide+xml"/>
  <Override PartName="/ppt/slides/slide3.xml" ContentType="application/vnd.openxmlformats-officedocument.presentationml.slide+xml"/>
  <Override PartName="/ppt/slideLayouts/slideLayout1.xml" ContentType="application/vnd.openxmlformats-officedocument.presentationml.slideLayout+xml"/>
  <Override PartName="/ppt/slides/slide23.xml" ContentType="application/vnd.openxmlformats-officedocument.presentationml.slide+xml"/>
  <Override PartName="/ppt/slides/slide42.xml" ContentType="application/vnd.openxmlformats-officedocument.presentationml.slide+xml"/>
  <Override PartName="/ppt/slides/slide61.xml" ContentType="application/vnd.openxmlformats-officedocument.presentationml.slide+xml"/>
  <Override PartName="/ppt/slides/slide80.xml" ContentType="application/vnd.openxmlformats-officedocument.presentationml.slide+xml"/>
  <Override PartName="/ppt/theme/theme1.xml" ContentType="application/vnd.openxmlformats-officedocument.theme+xml"/>
  <Override PartName="/ppt/diagrams/drawing3.xml" ContentType="application/vnd.ms-office.drawingml.diagramDrawing+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diagrams/data2.xml" ContentType="application/vnd.openxmlformats-officedocument.drawingml.diagramData+xml"/>
  <Override PartName="/ppt/diagrams/quickStyle1.xml" ContentType="application/vnd.openxmlformats-officedocument.drawingml.diagramStyle+xml"/>
  <Override PartName="/ppt/slides/slide79.xml" ContentType="application/vnd.openxmlformats-officedocument.presentationml.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27.xml" ContentType="application/vnd.openxmlformats-officedocument.presentationml.slide+xml"/>
  <Override PartName="/ppt/slides/slide11.xml" ContentType="application/vnd.openxmlformats-officedocument.presentationml.slide+xml"/>
  <Override PartName="/ppt/slides/slide65.xml" ContentType="application/vnd.openxmlformats-officedocument.presentationml.slide+xml"/>
  <Override PartName="/ppt/slides/slide46.xml" ContentType="application/vnd.openxmlformats-officedocument.presentationml.slide+xml"/>
  <Override PartName="/ppt/notesSlides/notesSlide8.xml" ContentType="application/vnd.openxmlformats-officedocument.presentationml.notesSlide+xml"/>
  <Override PartName="/ppt/slides/slide70.xml" ContentType="application/vnd.openxmlformats-officedocument.presentationml.slide+xml"/>
  <Override PartName="/ppt/diagrams/layout5.xml" ContentType="application/vnd.openxmlformats-officedocument.drawingml.diagramLayout+xml"/>
  <Override PartName="/ppt/diagrams/quickStyle5.xml" ContentType="application/vnd.openxmlformats-officedocument.drawingml.diagramStyle+xml"/>
  <Override PartName="/ppt/slideLayouts/slideLayout9.xml" ContentType="application/vnd.openxmlformats-officedocument.presentationml.slideLayout+xml"/>
  <Override PartName="/ppt/slides/slide34.xml" ContentType="application/vnd.openxmlformats-officedocument.presentationml.slide+xml"/>
  <Override PartName="/ppt/slides/slide53.xml" ContentType="application/vnd.openxmlformats-officedocument.presentationml.slide+xml"/>
  <Override PartName="/ppt/slides/slide15.xml" ContentType="application/vnd.openxmlformats-officedocument.presentationml.slide+xml"/>
  <Override PartName="/ppt/slides/slide69.xml" ContentType="application/vnd.openxmlformats-officedocument.presentationml.slide+xml"/>
  <Override PartName="/ppt/slides/slide72.xml" ContentType="application/vnd.openxmlformats-officedocument.presentationml.slide+xml"/>
  <Override PartName="/ppt/diagrams/colors3.xml" ContentType="application/vnd.openxmlformats-officedocument.drawingml.diagramColors+xml"/>
  <Override PartName="/ppt/slides/slide20.xml" ContentType="application/vnd.openxmlformats-officedocument.presentationml.slide+xml"/>
  <Override PartName="/ppt/presProps.xml" ContentType="application/vnd.openxmlformats-officedocument.presentationml.presProps+xml"/>
  <Override PartName="/ppt/notesSlides/notesSlide3.xml" ContentType="application/vnd.openxmlformats-officedocument.presentationml.notesSlide+xml"/>
  <Override PartName="/ppt/slides/slide19.xml" ContentType="application/vnd.openxmlformats-officedocument.presentationml.slide+xml"/>
  <Override PartName="/ppt/slides/slide38.xml" ContentType="application/vnd.openxmlformats-officedocument.presentationml.slide+xml"/>
  <Override PartName="/ppt/slides/slide57.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Layouts/slideLayout2.xml" ContentType="application/vnd.openxmlformats-officedocument.presentationml.slideLayout+xml"/>
  <Override PartName="/ppt/slides/slide24.xml" ContentType="application/vnd.openxmlformats-officedocument.presentationml.slide+xml"/>
  <Override PartName="/ppt/slides/slide43.xml" ContentType="application/vnd.openxmlformats-officedocument.presentationml.slide+xml"/>
  <Override PartName="/ppt/slides/slide62.xml" ContentType="application/vnd.openxmlformats-officedocument.presentationml.slide+xml"/>
  <Override PartName="/ppt/slides/slide81.xml" ContentType="application/vnd.openxmlformats-officedocument.presentationml.slide+xml"/>
  <Override PartName="/ppt/theme/theme2.xml" ContentType="application/vnd.openxmlformats-officedocument.theme+xml"/>
  <Override PartName="/ppt/diagrams/drawing4.xml" ContentType="application/vnd.ms-office.drawingml.diagramDrawing+xml"/>
  <Override PartName="/ppt/slideLayouts/slideLayout11.xml" ContentType="application/vnd.openxmlformats-officedocument.presentationml.slideLayout+xml"/>
  <Override PartName="/ppt/diagrams/layout2.xml" ContentType="application/vnd.openxmlformats-officedocument.drawingml.diagramLayout+xml"/>
  <Override PartName="/docProps/core.xml" ContentType="application/vnd.openxmlformats-package.core-properties+xml"/>
  <Override PartName="/ppt/notesSlides/notesSlide7.xml" ContentType="application/vnd.openxmlformats-officedocument.presentationml.notesSlide+xml"/>
  <Override PartName="/ppt/diagrams/data3.xml" ContentType="application/vnd.openxmlformats-officedocument.drawingml.diagramData+xml"/>
  <Default Extension="jpeg" ContentType="image/jpeg"/>
  <Override PartName="/ppt/diagrams/quickStyle2.xml" ContentType="application/vnd.openxmlformats-officedocument.drawingml.diagramStyle+xml"/>
  <Override PartName="/ppt/slides/slide8.xml" ContentType="application/vnd.openxmlformats-officedocument.presentationml.slide+xml"/>
  <Override PartName="/ppt/slides/slide12.xml" ContentType="application/vnd.openxmlformats-officedocument.presentationml.slide+xml"/>
  <Override PartName="/ppt/slides/slide31.xml" ContentType="application/vnd.openxmlformats-officedocument.presentationml.slide+xml"/>
  <Override PartName="/ppt/slides/slide28.xml" ContentType="application/vnd.openxmlformats-officedocument.presentationml.slide+xml"/>
  <Override PartName="/ppt/slides/slide50.xml" ContentType="application/vnd.openxmlformats-officedocument.presentationml.slide+xml"/>
  <Override PartName="/ppt/slides/slide66.xml" ContentType="application/vnd.openxmlformats-officedocument.presentationml.slide+xml"/>
  <Override PartName="/ppt/slides/slide47.xml" ContentType="application/vnd.openxmlformats-officedocument.presentationml.slide+xml"/>
  <Override PartName="/ppt/slideLayouts/slideLayout6.xml" ContentType="application/vnd.openxmlformats-officedocument.presentationml.slideLayout+xml"/>
  <Override PartName="/ppt/slides/slide71.xml" ContentType="application/vnd.openxmlformats-officedocument.presentationml.slide+xml"/>
  <Default Extension="rels" ContentType="application/vnd.openxmlformats-package.relationships+xml"/>
  <Override PartName="/ppt/slides/slide16.xml" ContentType="application/vnd.openxmlformats-officedocument.presentationml.slide+xml"/>
  <Override PartName="/ppt/slides/slide35.xml" ContentType="application/vnd.openxmlformats-officedocument.presentationml.slide+xml"/>
  <Override PartName="/ppt/slides/slide54.xml" ContentType="application/vnd.openxmlformats-officedocument.presentationml.slide+xml"/>
  <Override PartName="/ppt/slides/slide73.xml" ContentType="application/vnd.openxmlformats-officedocument.presentationml.slide+xml"/>
  <Override PartName="/ppt/slides/slide1.xml" ContentType="application/vnd.openxmlformats-officedocument.presentationml.slide+xml"/>
  <Override PartName="/ppt/diagrams/colors4.xml" ContentType="application/vnd.openxmlformats-officedocument.drawingml.diagramColors+xml"/>
  <Override PartName="/ppt/slides/slide21.xml" ContentType="application/vnd.openxmlformats-officedocument.presentationml.slide+xml"/>
  <Override PartName="/ppt/slides/slide40.xml" ContentType="application/vnd.openxmlformats-officedocument.presentationml.slide+xml"/>
  <Override PartName="/ppt/diagrams/drawing1.xml" ContentType="application/vnd.ms-office.drawingml.diagramDrawing+xml"/>
  <Override PartName="/ppt/notesSlides/notesSlide4.xml" ContentType="application/vnd.openxmlformats-officedocument.presentationml.notesSlide+xml"/>
  <Override PartName="/ppt/slides/slide39.xml" ContentType="application/vnd.openxmlformats-officedocument.presentationml.slide+xml"/>
  <Override PartName="/ppt/slides/slide58.xml" ContentType="application/vnd.openxmlformats-officedocument.presentationml.slide+xml"/>
  <Override PartName="/ppt/slides/slide77.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slides/slide44.xml" ContentType="application/vnd.openxmlformats-officedocument.presentationml.slide+xml"/>
  <Override PartName="/ppt/slides/slide63.xml" ContentType="application/vnd.openxmlformats-officedocument.presentationml.slide+xml"/>
  <Override PartName="/ppt/diagrams/drawing5.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quickStyle3.xml" ContentType="application/vnd.openxmlformats-officedocument.drawingml.diagramStyl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diagrams/colors1.xml" ContentType="application/vnd.openxmlformats-officedocument.drawingml.diagramColors+xml"/>
  <Override PartName="/ppt/slides/slide67.xml" ContentType="application/vnd.openxmlformats-officedocument.presentationml.slide+xml"/>
  <Override PartName="/ppt/slides/slide51.xml" ContentType="application/vnd.openxmlformats-officedocument.presentationml.slide+xml"/>
  <Override PartName="/ppt/slides/slide48.xml" ContentType="application/vnd.openxmlformats-officedocument.presentationml.slide+xml"/>
  <Override PartName="/ppt/slides/slide32.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29.xml" ContentType="application/vnd.openxmlformats-officedocument.presentationml.slide+xml"/>
  <Override PartName="/docProps/app.xml" ContentType="application/vnd.openxmlformats-officedocument.extended-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slides/slide17.xml" ContentType="application/vnd.openxmlformats-officedocument.presentationml.slide+xml"/>
  <Override PartName="/ppt/slides/slide36.xml" ContentType="application/vnd.openxmlformats-officedocument.presentationml.slide+xml"/>
  <Override PartName="/ppt/slides/slide55.xml" ContentType="application/vnd.openxmlformats-officedocument.presentationml.slide+xml"/>
  <Override PartName="/ppt/slides/slide74.xml" ContentType="application/vnd.openxmlformats-officedocument.presentationml.slide+xml"/>
  <Override PartName="/ppt/slides/slide2.xml" ContentType="application/vnd.openxmlformats-officedocument.presentationml.slide+xml"/>
  <Override PartName="/ppt/presentation.xml" ContentType="application/vnd.openxmlformats-officedocument.presentationml.presentation.main+xml"/>
  <Override PartName="/ppt/diagrams/colors5.xml" ContentType="application/vnd.openxmlformats-officedocument.drawingml.diagramColors+xml"/>
  <Override PartName="/ppt/slides/slide22.xml" ContentType="application/vnd.openxmlformats-officedocument.presentationml.slide+xml"/>
  <Override PartName="/ppt/slides/slide41.xml" ContentType="application/vnd.openxmlformats-officedocument.presentationml.slide+xml"/>
  <Override PartName="/ppt/slides/slide60.xml" ContentType="application/vnd.openxmlformats-officedocument.presentationml.slide+xml"/>
  <Override PartName="/ppt/diagrams/drawing2.xml" ContentType="application/vnd.ms-office.drawingml.diagramDrawing+xml"/>
  <Override PartName="/ppt/notesSlides/notesSlide5.xml" ContentType="application/vnd.openxmlformats-officedocument.presentationml.notesSlide+xml"/>
  <Override PartName="/ppt/diagrams/data1.xml" ContentType="application/vnd.openxmlformats-officedocument.drawingml.diagramData+xml"/>
  <Override PartName="/ppt/slides/slide59.xml" ContentType="application/vnd.openxmlformats-officedocument.presentationml.slide+xml"/>
  <Override PartName="/ppt/slides/slide78.xml" ContentType="application/vnd.openxmlformats-officedocument.presentationml.slide+xml"/>
  <Override PartName="/ppt/slides/slide6.xml" ContentType="application/vnd.openxmlformats-officedocument.presentationml.slide+xml"/>
  <Override PartName="/ppt/slideLayouts/slideLayout4.xml" ContentType="application/vnd.openxmlformats-officedocument.presentationml.slideLayout+xml"/>
  <Override PartName="/ppt/slides/slide10.xml" ContentType="application/vnd.openxmlformats-officedocument.presentationml.slide+xml"/>
  <Override PartName="/ppt/slides/slide26.xml" ContentType="application/vnd.openxmlformats-officedocument.presentationml.slide+xml"/>
  <Override PartName="/ppt/slides/slide45.xml" ContentType="application/vnd.openxmlformats-officedocument.presentationml.slide+xml"/>
  <Override PartName="/ppt/slides/slide64.xml" ContentType="application/vnd.openxmlformats-officedocument.presentationml.slide+xml"/>
  <Default Extension="pdf" ContentType="application/pdf"/>
  <Override PartName="/ppt/diagrams/layout4.xml" ContentType="application/vnd.openxmlformats-officedocument.drawingml.diagramLayout+xml"/>
  <Override PartName="/ppt/diagrams/data5.xml" ContentType="application/vnd.openxmlformats-officedocument.drawingml.diagramData+xml"/>
  <Default Extension="png" ContentType="image/png"/>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83"/>
  </p:notesMasterIdLst>
  <p:sldIdLst>
    <p:sldId id="319" r:id="rId2"/>
    <p:sldId id="318" r:id="rId3"/>
    <p:sldId id="259" r:id="rId4"/>
    <p:sldId id="273" r:id="rId5"/>
    <p:sldId id="350" r:id="rId6"/>
    <p:sldId id="274" r:id="rId7"/>
    <p:sldId id="260" r:id="rId8"/>
    <p:sldId id="276" r:id="rId9"/>
    <p:sldId id="263" r:id="rId10"/>
    <p:sldId id="264" r:id="rId11"/>
    <p:sldId id="265" r:id="rId12"/>
    <p:sldId id="266" r:id="rId13"/>
    <p:sldId id="267" r:id="rId14"/>
    <p:sldId id="268" r:id="rId15"/>
    <p:sldId id="269" r:id="rId16"/>
    <p:sldId id="270" r:id="rId17"/>
    <p:sldId id="271" r:id="rId18"/>
    <p:sldId id="272" r:id="rId19"/>
    <p:sldId id="353" r:id="rId20"/>
    <p:sldId id="346" r:id="rId21"/>
    <p:sldId id="324" r:id="rId22"/>
    <p:sldId id="325" r:id="rId23"/>
    <p:sldId id="326" r:id="rId24"/>
    <p:sldId id="327" r:id="rId25"/>
    <p:sldId id="328" r:id="rId26"/>
    <p:sldId id="329" r:id="rId27"/>
    <p:sldId id="330" r:id="rId28"/>
    <p:sldId id="331" r:id="rId29"/>
    <p:sldId id="332" r:id="rId30"/>
    <p:sldId id="333" r:id="rId31"/>
    <p:sldId id="334" r:id="rId32"/>
    <p:sldId id="335" r:id="rId33"/>
    <p:sldId id="336" r:id="rId34"/>
    <p:sldId id="337" r:id="rId35"/>
    <p:sldId id="338" r:id="rId36"/>
    <p:sldId id="339" r:id="rId37"/>
    <p:sldId id="340" r:id="rId38"/>
    <p:sldId id="341" r:id="rId39"/>
    <p:sldId id="342" r:id="rId40"/>
    <p:sldId id="343" r:id="rId41"/>
    <p:sldId id="344" r:id="rId42"/>
    <p:sldId id="345" r:id="rId43"/>
    <p:sldId id="304" r:id="rId44"/>
    <p:sldId id="352" r:id="rId45"/>
    <p:sldId id="306" r:id="rId46"/>
    <p:sldId id="307" r:id="rId47"/>
    <p:sldId id="308" r:id="rId48"/>
    <p:sldId id="309" r:id="rId49"/>
    <p:sldId id="310" r:id="rId50"/>
    <p:sldId id="311" r:id="rId51"/>
    <p:sldId id="312" r:id="rId52"/>
    <p:sldId id="313" r:id="rId53"/>
    <p:sldId id="314" r:id="rId54"/>
    <p:sldId id="315" r:id="rId55"/>
    <p:sldId id="348" r:id="rId56"/>
    <p:sldId id="317" r:id="rId57"/>
    <p:sldId id="279" r:id="rId58"/>
    <p:sldId id="280" r:id="rId59"/>
    <p:sldId id="281" r:id="rId60"/>
    <p:sldId id="282" r:id="rId61"/>
    <p:sldId id="283" r:id="rId62"/>
    <p:sldId id="284" r:id="rId63"/>
    <p:sldId id="285" r:id="rId64"/>
    <p:sldId id="286" r:id="rId65"/>
    <p:sldId id="287" r:id="rId66"/>
    <p:sldId id="288" r:id="rId67"/>
    <p:sldId id="289" r:id="rId68"/>
    <p:sldId id="290" r:id="rId69"/>
    <p:sldId id="291" r:id="rId70"/>
    <p:sldId id="292" r:id="rId71"/>
    <p:sldId id="293" r:id="rId72"/>
    <p:sldId id="294" r:id="rId73"/>
    <p:sldId id="295" r:id="rId74"/>
    <p:sldId id="296" r:id="rId75"/>
    <p:sldId id="297" r:id="rId76"/>
    <p:sldId id="298" r:id="rId77"/>
    <p:sldId id="299" r:id="rId78"/>
    <p:sldId id="321" r:id="rId79"/>
    <p:sldId id="301" r:id="rId80"/>
    <p:sldId id="302" r:id="rId81"/>
    <p:sldId id="303" r:id="rId82"/>
  </p:sldIdLst>
  <p:sldSz cx="9144000" cy="6858000" type="screen4x3"/>
  <p:notesSz cx="6858000" cy="9083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vertBarState="maximized">
    <p:restoredLeft sz="15620"/>
    <p:restoredTop sz="84239" autoAdjust="0"/>
  </p:normalViewPr>
  <p:slideViewPr>
    <p:cSldViewPr snapToGrid="0" snapToObjects="1">
      <p:cViewPr varScale="1">
        <p:scale>
          <a:sx n="95" d="100"/>
          <a:sy n="95" d="100"/>
        </p:scale>
        <p:origin x="-856"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notesMaster" Target="notesMasters/notesMaster1.xml"/><Relationship Id="rId84" Type="http://schemas.openxmlformats.org/officeDocument/2006/relationships/printerSettings" Target="printerSettings/printerSettings1.bin"/><Relationship Id="rId85" Type="http://schemas.openxmlformats.org/officeDocument/2006/relationships/presProps" Target="presProps.xml"/><Relationship Id="rId86" Type="http://schemas.openxmlformats.org/officeDocument/2006/relationships/viewProps" Target="viewProps.xml"/><Relationship Id="rId87" Type="http://schemas.openxmlformats.org/officeDocument/2006/relationships/theme" Target="theme/theme1.xml"/><Relationship Id="rId8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16B464-521B-684C-9F98-93B794586EAD}" type="doc">
      <dgm:prSet loTypeId="urn:microsoft.com/office/officeart/2005/8/layout/hList9" loCatId="list" qsTypeId="urn:microsoft.com/office/officeart/2005/8/quickstyle/simple4" qsCatId="simple" csTypeId="urn:microsoft.com/office/officeart/2005/8/colors/accent1_2" csCatId="accent1" phldr="1"/>
      <dgm:spPr/>
      <dgm:t>
        <a:bodyPr/>
        <a:lstStyle/>
        <a:p>
          <a:endParaRPr lang="en-US"/>
        </a:p>
      </dgm:t>
    </dgm:pt>
    <dgm:pt modelId="{E46AE24F-C458-874A-90A6-8CC1CA04295C}">
      <dgm:prSet phldrT="[Text]"/>
      <dgm:spPr/>
      <dgm:t>
        <a:bodyPr/>
        <a:lstStyle/>
        <a:p>
          <a:r>
            <a:rPr lang="en-US" dirty="0" smtClean="0"/>
            <a:t>Strengths (Weaknesses)</a:t>
          </a:r>
          <a:endParaRPr lang="en-US" dirty="0"/>
        </a:p>
      </dgm:t>
    </dgm:pt>
    <dgm:pt modelId="{2CDBE8D8-9076-8545-AD7D-1B7F01C39CF6}" type="parTrans" cxnId="{D55C81B7-19A9-D549-8A55-5259FE21F735}">
      <dgm:prSet/>
      <dgm:spPr/>
      <dgm:t>
        <a:bodyPr/>
        <a:lstStyle/>
        <a:p>
          <a:endParaRPr lang="en-US"/>
        </a:p>
      </dgm:t>
    </dgm:pt>
    <dgm:pt modelId="{C95387D7-C5C5-7D4F-8743-EC8258D7E1E2}" type="sibTrans" cxnId="{D55C81B7-19A9-D549-8A55-5259FE21F735}">
      <dgm:prSet/>
      <dgm:spPr/>
      <dgm:t>
        <a:bodyPr/>
        <a:lstStyle/>
        <a:p>
          <a:endParaRPr lang="en-US"/>
        </a:p>
      </dgm:t>
    </dgm:pt>
    <dgm:pt modelId="{F5959C62-B834-4D4A-B35D-2B72A24C6A09}">
      <dgm:prSet phldrT="[Text]"/>
      <dgm:spPr/>
      <dgm:t>
        <a:bodyPr/>
        <a:lstStyle/>
        <a:p>
          <a:r>
            <a:rPr lang="en-US" dirty="0" smtClean="0"/>
            <a:t>Blanketed Directive</a:t>
          </a:r>
          <a:endParaRPr lang="en-US" dirty="0"/>
        </a:p>
      </dgm:t>
    </dgm:pt>
    <dgm:pt modelId="{CF2DEC17-ACED-BB49-9A1C-4753818B9BC6}" type="parTrans" cxnId="{01BACC6C-D155-B340-9B88-BD183AA00AA7}">
      <dgm:prSet/>
      <dgm:spPr/>
      <dgm:t>
        <a:bodyPr/>
        <a:lstStyle/>
        <a:p>
          <a:endParaRPr lang="en-US"/>
        </a:p>
      </dgm:t>
    </dgm:pt>
    <dgm:pt modelId="{264451A8-E431-8F41-8AA0-551D2AA6752B}" type="sibTrans" cxnId="{01BACC6C-D155-B340-9B88-BD183AA00AA7}">
      <dgm:prSet/>
      <dgm:spPr/>
      <dgm:t>
        <a:bodyPr/>
        <a:lstStyle/>
        <a:p>
          <a:endParaRPr lang="en-US"/>
        </a:p>
      </dgm:t>
    </dgm:pt>
    <dgm:pt modelId="{46336FA3-DBAC-3345-AC8F-3FAAC2E607BB}">
      <dgm:prSet phldrT="[Text]"/>
      <dgm:spPr/>
      <dgm:t>
        <a:bodyPr/>
        <a:lstStyle/>
        <a:p>
          <a:r>
            <a:rPr lang="en-US" dirty="0" smtClean="0"/>
            <a:t>Opportunities (Threats)</a:t>
          </a:r>
          <a:endParaRPr lang="en-US" dirty="0"/>
        </a:p>
      </dgm:t>
    </dgm:pt>
    <dgm:pt modelId="{BE4C63A6-559E-E645-B01A-B844FBCB3006}" type="parTrans" cxnId="{2278D18E-DF39-7F46-8BD2-F754E9565EF8}">
      <dgm:prSet/>
      <dgm:spPr/>
      <dgm:t>
        <a:bodyPr/>
        <a:lstStyle/>
        <a:p>
          <a:endParaRPr lang="en-US"/>
        </a:p>
      </dgm:t>
    </dgm:pt>
    <dgm:pt modelId="{3F34829D-78AB-E140-AF37-1F5527749FBE}" type="sibTrans" cxnId="{2278D18E-DF39-7F46-8BD2-F754E9565EF8}">
      <dgm:prSet/>
      <dgm:spPr/>
      <dgm:t>
        <a:bodyPr/>
        <a:lstStyle/>
        <a:p>
          <a:endParaRPr lang="en-US"/>
        </a:p>
      </dgm:t>
    </dgm:pt>
    <dgm:pt modelId="{6788FD87-5AA5-9E47-AA3D-F3F56FD2F797}">
      <dgm:prSet phldrT="[Text]"/>
      <dgm:spPr/>
      <dgm:t>
        <a:bodyPr/>
        <a:lstStyle/>
        <a:p>
          <a:r>
            <a:rPr lang="en-US" dirty="0" smtClean="0"/>
            <a:t>Ease into Budget</a:t>
          </a:r>
          <a:endParaRPr lang="en-US" dirty="0"/>
        </a:p>
      </dgm:t>
    </dgm:pt>
    <dgm:pt modelId="{DF5E9776-E062-8E41-B0FC-F4A5BC14A26B}" type="parTrans" cxnId="{E4A6E1F1-4358-2F41-B909-25A911C9E617}">
      <dgm:prSet/>
      <dgm:spPr/>
      <dgm:t>
        <a:bodyPr/>
        <a:lstStyle/>
        <a:p>
          <a:endParaRPr lang="en-US"/>
        </a:p>
      </dgm:t>
    </dgm:pt>
    <dgm:pt modelId="{5A06303A-5C30-5244-B316-CE4689A3AB71}" type="sibTrans" cxnId="{E4A6E1F1-4358-2F41-B909-25A911C9E617}">
      <dgm:prSet/>
      <dgm:spPr/>
      <dgm:t>
        <a:bodyPr/>
        <a:lstStyle/>
        <a:p>
          <a:endParaRPr lang="en-US"/>
        </a:p>
      </dgm:t>
    </dgm:pt>
    <dgm:pt modelId="{70CA331E-7625-A542-BDC4-B124D3DAFCC6}">
      <dgm:prSet phldrT="[Text]"/>
      <dgm:spPr/>
      <dgm:t>
        <a:bodyPr/>
        <a:lstStyle/>
        <a:p>
          <a:r>
            <a:rPr lang="en-US" dirty="0" smtClean="0"/>
            <a:t>Plethora of Assessments</a:t>
          </a:r>
          <a:endParaRPr lang="en-US" dirty="0"/>
        </a:p>
      </dgm:t>
    </dgm:pt>
    <dgm:pt modelId="{A2E0A031-9B8C-E544-9670-23EB11BBF314}" type="parTrans" cxnId="{C39A4D4D-AAE6-1D43-B45B-D539A063E523}">
      <dgm:prSet/>
      <dgm:spPr/>
      <dgm:t>
        <a:bodyPr/>
        <a:lstStyle/>
        <a:p>
          <a:endParaRPr lang="en-US"/>
        </a:p>
      </dgm:t>
    </dgm:pt>
    <dgm:pt modelId="{ED7FA5F9-AFB6-AA48-9FC0-AC2B9B30A29A}" type="sibTrans" cxnId="{C39A4D4D-AAE6-1D43-B45B-D539A063E523}">
      <dgm:prSet/>
      <dgm:spPr/>
      <dgm:t>
        <a:bodyPr/>
        <a:lstStyle/>
        <a:p>
          <a:endParaRPr lang="en-US"/>
        </a:p>
      </dgm:t>
    </dgm:pt>
    <dgm:pt modelId="{A30CCB56-F6EC-6C46-883E-02476C9C2826}">
      <dgm:prSet phldrT="[Text]"/>
      <dgm:spPr/>
      <dgm:t>
        <a:bodyPr/>
        <a:lstStyle/>
        <a:p>
          <a:r>
            <a:rPr lang="en-US" dirty="0" smtClean="0"/>
            <a:t>Student Data Drives Instruction</a:t>
          </a:r>
          <a:endParaRPr lang="en-US" dirty="0"/>
        </a:p>
      </dgm:t>
    </dgm:pt>
    <dgm:pt modelId="{1878300E-1FF8-674A-8A20-49D84765B2F0}" type="parTrans" cxnId="{764CC8B9-927B-F948-B86C-922506FD2102}">
      <dgm:prSet/>
      <dgm:spPr/>
      <dgm:t>
        <a:bodyPr/>
        <a:lstStyle/>
        <a:p>
          <a:endParaRPr lang="en-US"/>
        </a:p>
      </dgm:t>
    </dgm:pt>
    <dgm:pt modelId="{FCDDA0F1-3BD0-2442-90C9-8063786871FC}" type="sibTrans" cxnId="{764CC8B9-927B-F948-B86C-922506FD2102}">
      <dgm:prSet/>
      <dgm:spPr/>
      <dgm:t>
        <a:bodyPr/>
        <a:lstStyle/>
        <a:p>
          <a:endParaRPr lang="en-US"/>
        </a:p>
      </dgm:t>
    </dgm:pt>
    <dgm:pt modelId="{DAE571D2-1CD7-6D43-AD02-45730220FF52}">
      <dgm:prSet phldrT="[Text]"/>
      <dgm:spPr/>
      <dgm:t>
        <a:bodyPr/>
        <a:lstStyle/>
        <a:p>
          <a:r>
            <a:rPr lang="en-US" dirty="0" smtClean="0"/>
            <a:t>“Real” Literature</a:t>
          </a:r>
          <a:endParaRPr lang="en-US" dirty="0"/>
        </a:p>
      </dgm:t>
    </dgm:pt>
    <dgm:pt modelId="{A9C71449-6A83-2A41-8A34-362808D4D9E3}" type="parTrans" cxnId="{14243180-7DFE-6E4C-8CED-CE07DBC92347}">
      <dgm:prSet/>
      <dgm:spPr/>
      <dgm:t>
        <a:bodyPr/>
        <a:lstStyle/>
        <a:p>
          <a:endParaRPr lang="en-US"/>
        </a:p>
      </dgm:t>
    </dgm:pt>
    <dgm:pt modelId="{E350385B-D166-E048-9A40-A25BC5D61384}" type="sibTrans" cxnId="{14243180-7DFE-6E4C-8CED-CE07DBC92347}">
      <dgm:prSet/>
      <dgm:spPr/>
      <dgm:t>
        <a:bodyPr/>
        <a:lstStyle/>
        <a:p>
          <a:endParaRPr lang="en-US"/>
        </a:p>
      </dgm:t>
    </dgm:pt>
    <dgm:pt modelId="{2F7C2BF3-83A3-B441-9D15-C105DA058592}">
      <dgm:prSet phldrT="[Text]"/>
      <dgm:spPr/>
      <dgm:t>
        <a:bodyPr/>
        <a:lstStyle/>
        <a:p>
          <a:r>
            <a:rPr lang="en-US" dirty="0" smtClean="0"/>
            <a:t>Professional Development</a:t>
          </a:r>
          <a:endParaRPr lang="en-US" dirty="0"/>
        </a:p>
      </dgm:t>
    </dgm:pt>
    <dgm:pt modelId="{A925350A-57B2-CB4D-B6FD-E55BDA1C6C22}" type="parTrans" cxnId="{2B0C78D3-BB07-A54F-A9A2-72A861718F68}">
      <dgm:prSet/>
      <dgm:spPr/>
      <dgm:t>
        <a:bodyPr/>
        <a:lstStyle/>
        <a:p>
          <a:endParaRPr lang="en-US"/>
        </a:p>
      </dgm:t>
    </dgm:pt>
    <dgm:pt modelId="{0CFBE5AD-0EC7-ED4E-9689-FCCD37BFE75A}" type="sibTrans" cxnId="{2B0C78D3-BB07-A54F-A9A2-72A861718F68}">
      <dgm:prSet/>
      <dgm:spPr/>
      <dgm:t>
        <a:bodyPr/>
        <a:lstStyle/>
        <a:p>
          <a:endParaRPr lang="en-US"/>
        </a:p>
      </dgm:t>
    </dgm:pt>
    <dgm:pt modelId="{294136C5-DC68-D647-AEEF-7EC24637BEF0}">
      <dgm:prSet phldrT="[Text]"/>
      <dgm:spPr/>
      <dgm:t>
        <a:bodyPr/>
        <a:lstStyle/>
        <a:p>
          <a:r>
            <a:rPr lang="en-US" dirty="0" smtClean="0"/>
            <a:t>No Additional Personnel</a:t>
          </a:r>
          <a:endParaRPr lang="en-US" dirty="0"/>
        </a:p>
      </dgm:t>
    </dgm:pt>
    <dgm:pt modelId="{8C82BC1D-861C-1D48-967C-301DEAEFB8FC}" type="parTrans" cxnId="{D1544EC8-1756-9E4A-9290-820336129DB2}">
      <dgm:prSet/>
      <dgm:spPr/>
      <dgm:t>
        <a:bodyPr/>
        <a:lstStyle/>
        <a:p>
          <a:endParaRPr lang="en-US"/>
        </a:p>
      </dgm:t>
    </dgm:pt>
    <dgm:pt modelId="{779EE3EA-0101-E846-80CB-5D259F7B1F8E}" type="sibTrans" cxnId="{D1544EC8-1756-9E4A-9290-820336129DB2}">
      <dgm:prSet/>
      <dgm:spPr/>
      <dgm:t>
        <a:bodyPr/>
        <a:lstStyle/>
        <a:p>
          <a:endParaRPr lang="en-US"/>
        </a:p>
      </dgm:t>
    </dgm:pt>
    <dgm:pt modelId="{2F7E1C96-6A5A-204B-A86A-81B5C2FF341C}">
      <dgm:prSet phldrT="[Text]"/>
      <dgm:spPr/>
      <dgm:t>
        <a:bodyPr/>
        <a:lstStyle/>
        <a:p>
          <a:r>
            <a:rPr lang="en-US" dirty="0" smtClean="0"/>
            <a:t>Authentic Teaching</a:t>
          </a:r>
          <a:endParaRPr lang="en-US" dirty="0"/>
        </a:p>
      </dgm:t>
    </dgm:pt>
    <dgm:pt modelId="{42B7F715-78DC-5149-8F16-9B36F93AEC83}" type="parTrans" cxnId="{7D968BC5-A801-0E47-A826-FBE80FE3960A}">
      <dgm:prSet/>
      <dgm:spPr/>
      <dgm:t>
        <a:bodyPr/>
        <a:lstStyle/>
        <a:p>
          <a:endParaRPr lang="en-US"/>
        </a:p>
      </dgm:t>
    </dgm:pt>
    <dgm:pt modelId="{8E372E7E-864C-AE43-90B5-41226699F158}" type="sibTrans" cxnId="{7D968BC5-A801-0E47-A826-FBE80FE3960A}">
      <dgm:prSet/>
      <dgm:spPr/>
      <dgm:t>
        <a:bodyPr/>
        <a:lstStyle/>
        <a:p>
          <a:endParaRPr lang="en-US"/>
        </a:p>
      </dgm:t>
    </dgm:pt>
    <dgm:pt modelId="{0FCD4EA7-80AE-E642-9E78-4BF785DC4793}">
      <dgm:prSet phldrT="[Text]"/>
      <dgm:spPr/>
      <dgm:t>
        <a:bodyPr/>
        <a:lstStyle/>
        <a:p>
          <a:r>
            <a:rPr lang="en-US" dirty="0" smtClean="0"/>
            <a:t>NCLB </a:t>
          </a:r>
          <a:endParaRPr lang="en-US" dirty="0"/>
        </a:p>
      </dgm:t>
    </dgm:pt>
    <dgm:pt modelId="{47303401-689B-E348-9A95-B3FAD81C9086}" type="parTrans" cxnId="{6BF6A90F-9511-5E44-8277-4FE1C3ABB092}">
      <dgm:prSet/>
      <dgm:spPr/>
      <dgm:t>
        <a:bodyPr/>
        <a:lstStyle/>
        <a:p>
          <a:endParaRPr lang="en-US"/>
        </a:p>
      </dgm:t>
    </dgm:pt>
    <dgm:pt modelId="{40AAE1CF-AE2D-E743-B22C-DF580B492207}" type="sibTrans" cxnId="{6BF6A90F-9511-5E44-8277-4FE1C3ABB092}">
      <dgm:prSet/>
      <dgm:spPr/>
      <dgm:t>
        <a:bodyPr/>
        <a:lstStyle/>
        <a:p>
          <a:endParaRPr lang="en-US"/>
        </a:p>
      </dgm:t>
    </dgm:pt>
    <dgm:pt modelId="{B3CE1F5F-8498-B34C-8FCD-1D4EAC17F29C}">
      <dgm:prSet phldrT="[Text]"/>
      <dgm:spPr/>
      <dgm:t>
        <a:bodyPr/>
        <a:lstStyle/>
        <a:p>
          <a:r>
            <a:rPr lang="en-US" dirty="0" smtClean="0"/>
            <a:t>Able to Read and Comprehend Mandates</a:t>
          </a:r>
          <a:endParaRPr lang="en-US" dirty="0"/>
        </a:p>
      </dgm:t>
    </dgm:pt>
    <dgm:pt modelId="{51753CF5-3B80-644A-8A48-C99B2C8EC8D5}" type="parTrans" cxnId="{AEBC7B41-8CDF-E046-A7EA-ACECF412C674}">
      <dgm:prSet/>
      <dgm:spPr/>
      <dgm:t>
        <a:bodyPr/>
        <a:lstStyle/>
        <a:p>
          <a:endParaRPr lang="en-US"/>
        </a:p>
      </dgm:t>
    </dgm:pt>
    <dgm:pt modelId="{704D7DB3-1C87-6047-AF81-EC35CD6BBB98}" type="sibTrans" cxnId="{AEBC7B41-8CDF-E046-A7EA-ACECF412C674}">
      <dgm:prSet/>
      <dgm:spPr/>
      <dgm:t>
        <a:bodyPr/>
        <a:lstStyle/>
        <a:p>
          <a:endParaRPr lang="en-US"/>
        </a:p>
      </dgm:t>
    </dgm:pt>
    <dgm:pt modelId="{26E670EB-2CC5-C440-8F4E-C20224B0B451}" type="pres">
      <dgm:prSet presAssocID="{5516B464-521B-684C-9F98-93B794586EAD}" presName="list" presStyleCnt="0">
        <dgm:presLayoutVars>
          <dgm:dir/>
          <dgm:animLvl val="lvl"/>
        </dgm:presLayoutVars>
      </dgm:prSet>
      <dgm:spPr/>
      <dgm:t>
        <a:bodyPr/>
        <a:lstStyle/>
        <a:p>
          <a:endParaRPr lang="en-US"/>
        </a:p>
      </dgm:t>
    </dgm:pt>
    <dgm:pt modelId="{A72DB89F-88AC-E64B-8AF9-0918D8BD553F}" type="pres">
      <dgm:prSet presAssocID="{E46AE24F-C458-874A-90A6-8CC1CA04295C}" presName="posSpace" presStyleCnt="0"/>
      <dgm:spPr/>
    </dgm:pt>
    <dgm:pt modelId="{94700F09-AA74-5542-A706-C0E7138ED66F}" type="pres">
      <dgm:prSet presAssocID="{E46AE24F-C458-874A-90A6-8CC1CA04295C}" presName="vertFlow" presStyleCnt="0"/>
      <dgm:spPr/>
    </dgm:pt>
    <dgm:pt modelId="{993F223B-9E75-A544-BF25-DC6925BBCF9D}" type="pres">
      <dgm:prSet presAssocID="{E46AE24F-C458-874A-90A6-8CC1CA04295C}" presName="topSpace" presStyleCnt="0"/>
      <dgm:spPr/>
    </dgm:pt>
    <dgm:pt modelId="{AE750815-974F-354B-B710-7479B51A641D}" type="pres">
      <dgm:prSet presAssocID="{E46AE24F-C458-874A-90A6-8CC1CA04295C}" presName="firstComp" presStyleCnt="0"/>
      <dgm:spPr/>
    </dgm:pt>
    <dgm:pt modelId="{9AB7BF08-3665-CC4B-AA8A-44A7CF4BEDC3}" type="pres">
      <dgm:prSet presAssocID="{E46AE24F-C458-874A-90A6-8CC1CA04295C}" presName="firstChild" presStyleLbl="bgAccFollowNode1" presStyleIdx="0" presStyleCnt="10"/>
      <dgm:spPr/>
      <dgm:t>
        <a:bodyPr/>
        <a:lstStyle/>
        <a:p>
          <a:endParaRPr lang="en-US"/>
        </a:p>
      </dgm:t>
    </dgm:pt>
    <dgm:pt modelId="{4516B5F1-BA81-AB43-83EF-B87599A46097}" type="pres">
      <dgm:prSet presAssocID="{E46AE24F-C458-874A-90A6-8CC1CA04295C}" presName="firstChildTx" presStyleLbl="bgAccFollowNode1" presStyleIdx="0" presStyleCnt="10">
        <dgm:presLayoutVars>
          <dgm:bulletEnabled val="1"/>
        </dgm:presLayoutVars>
      </dgm:prSet>
      <dgm:spPr/>
      <dgm:t>
        <a:bodyPr/>
        <a:lstStyle/>
        <a:p>
          <a:endParaRPr lang="en-US"/>
        </a:p>
      </dgm:t>
    </dgm:pt>
    <dgm:pt modelId="{57297BAD-D41F-D94C-8645-52393939DC23}" type="pres">
      <dgm:prSet presAssocID="{70CA331E-7625-A542-BDC4-B124D3DAFCC6}" presName="comp" presStyleCnt="0"/>
      <dgm:spPr/>
    </dgm:pt>
    <dgm:pt modelId="{BB1B8CD0-09C8-E542-AC5E-3EFFF030671E}" type="pres">
      <dgm:prSet presAssocID="{70CA331E-7625-A542-BDC4-B124D3DAFCC6}" presName="child" presStyleLbl="bgAccFollowNode1" presStyleIdx="1" presStyleCnt="10"/>
      <dgm:spPr/>
      <dgm:t>
        <a:bodyPr/>
        <a:lstStyle/>
        <a:p>
          <a:endParaRPr lang="en-US"/>
        </a:p>
      </dgm:t>
    </dgm:pt>
    <dgm:pt modelId="{7209B9BB-B4B8-2E4C-9125-2CD119547CD6}" type="pres">
      <dgm:prSet presAssocID="{70CA331E-7625-A542-BDC4-B124D3DAFCC6}" presName="childTx" presStyleLbl="bgAccFollowNode1" presStyleIdx="1" presStyleCnt="10">
        <dgm:presLayoutVars>
          <dgm:bulletEnabled val="1"/>
        </dgm:presLayoutVars>
      </dgm:prSet>
      <dgm:spPr/>
      <dgm:t>
        <a:bodyPr/>
        <a:lstStyle/>
        <a:p>
          <a:endParaRPr lang="en-US"/>
        </a:p>
      </dgm:t>
    </dgm:pt>
    <dgm:pt modelId="{05D93DB3-F75B-4841-826A-51AABF295C0E}" type="pres">
      <dgm:prSet presAssocID="{A30CCB56-F6EC-6C46-883E-02476C9C2826}" presName="comp" presStyleCnt="0"/>
      <dgm:spPr/>
    </dgm:pt>
    <dgm:pt modelId="{B8A9699F-500C-F547-8858-0EC10D603075}" type="pres">
      <dgm:prSet presAssocID="{A30CCB56-F6EC-6C46-883E-02476C9C2826}" presName="child" presStyleLbl="bgAccFollowNode1" presStyleIdx="2" presStyleCnt="10"/>
      <dgm:spPr/>
      <dgm:t>
        <a:bodyPr/>
        <a:lstStyle/>
        <a:p>
          <a:endParaRPr lang="en-US"/>
        </a:p>
      </dgm:t>
    </dgm:pt>
    <dgm:pt modelId="{D6063514-5C5F-2C4F-92DF-92999D007B2D}" type="pres">
      <dgm:prSet presAssocID="{A30CCB56-F6EC-6C46-883E-02476C9C2826}" presName="childTx" presStyleLbl="bgAccFollowNode1" presStyleIdx="2" presStyleCnt="10">
        <dgm:presLayoutVars>
          <dgm:bulletEnabled val="1"/>
        </dgm:presLayoutVars>
      </dgm:prSet>
      <dgm:spPr/>
      <dgm:t>
        <a:bodyPr/>
        <a:lstStyle/>
        <a:p>
          <a:endParaRPr lang="en-US"/>
        </a:p>
      </dgm:t>
    </dgm:pt>
    <dgm:pt modelId="{4E0B7413-30F1-B14B-A803-62D6A29A78B2}" type="pres">
      <dgm:prSet presAssocID="{DAE571D2-1CD7-6D43-AD02-45730220FF52}" presName="comp" presStyleCnt="0"/>
      <dgm:spPr/>
    </dgm:pt>
    <dgm:pt modelId="{AD91FA68-D99A-8245-B6B4-5726AEE3C4B1}" type="pres">
      <dgm:prSet presAssocID="{DAE571D2-1CD7-6D43-AD02-45730220FF52}" presName="child" presStyleLbl="bgAccFollowNode1" presStyleIdx="3" presStyleCnt="10"/>
      <dgm:spPr/>
      <dgm:t>
        <a:bodyPr/>
        <a:lstStyle/>
        <a:p>
          <a:endParaRPr lang="en-US"/>
        </a:p>
      </dgm:t>
    </dgm:pt>
    <dgm:pt modelId="{F917D639-625A-6545-BCD9-81473F563689}" type="pres">
      <dgm:prSet presAssocID="{DAE571D2-1CD7-6D43-AD02-45730220FF52}" presName="childTx" presStyleLbl="bgAccFollowNode1" presStyleIdx="3" presStyleCnt="10">
        <dgm:presLayoutVars>
          <dgm:bulletEnabled val="1"/>
        </dgm:presLayoutVars>
      </dgm:prSet>
      <dgm:spPr/>
      <dgm:t>
        <a:bodyPr/>
        <a:lstStyle/>
        <a:p>
          <a:endParaRPr lang="en-US"/>
        </a:p>
      </dgm:t>
    </dgm:pt>
    <dgm:pt modelId="{ECB29F27-88DD-2D46-AFCE-868F75334B07}" type="pres">
      <dgm:prSet presAssocID="{2F7C2BF3-83A3-B441-9D15-C105DA058592}" presName="comp" presStyleCnt="0"/>
      <dgm:spPr/>
    </dgm:pt>
    <dgm:pt modelId="{DE193C2B-CD86-3D43-AD12-F4006507BE6C}" type="pres">
      <dgm:prSet presAssocID="{2F7C2BF3-83A3-B441-9D15-C105DA058592}" presName="child" presStyleLbl="bgAccFollowNode1" presStyleIdx="4" presStyleCnt="10"/>
      <dgm:spPr/>
      <dgm:t>
        <a:bodyPr/>
        <a:lstStyle/>
        <a:p>
          <a:endParaRPr lang="en-US"/>
        </a:p>
      </dgm:t>
    </dgm:pt>
    <dgm:pt modelId="{976E8D6A-C3E5-D34E-A262-EE9AE102A606}" type="pres">
      <dgm:prSet presAssocID="{2F7C2BF3-83A3-B441-9D15-C105DA058592}" presName="childTx" presStyleLbl="bgAccFollowNode1" presStyleIdx="4" presStyleCnt="10">
        <dgm:presLayoutVars>
          <dgm:bulletEnabled val="1"/>
        </dgm:presLayoutVars>
      </dgm:prSet>
      <dgm:spPr/>
      <dgm:t>
        <a:bodyPr/>
        <a:lstStyle/>
        <a:p>
          <a:endParaRPr lang="en-US"/>
        </a:p>
      </dgm:t>
    </dgm:pt>
    <dgm:pt modelId="{9A3DC46C-69F9-0940-8095-A26F5A82139A}" type="pres">
      <dgm:prSet presAssocID="{E46AE24F-C458-874A-90A6-8CC1CA04295C}" presName="negSpace" presStyleCnt="0"/>
      <dgm:spPr/>
    </dgm:pt>
    <dgm:pt modelId="{BDDCC2F2-BC05-014E-A03F-43E8FCA28624}" type="pres">
      <dgm:prSet presAssocID="{E46AE24F-C458-874A-90A6-8CC1CA04295C}" presName="circle" presStyleLbl="node1" presStyleIdx="0" presStyleCnt="2"/>
      <dgm:spPr/>
      <dgm:t>
        <a:bodyPr/>
        <a:lstStyle/>
        <a:p>
          <a:endParaRPr lang="en-US"/>
        </a:p>
      </dgm:t>
    </dgm:pt>
    <dgm:pt modelId="{4EDF78B1-83C2-2742-8A84-1733D9020122}" type="pres">
      <dgm:prSet presAssocID="{C95387D7-C5C5-7D4F-8743-EC8258D7E1E2}" presName="transSpace" presStyleCnt="0"/>
      <dgm:spPr/>
    </dgm:pt>
    <dgm:pt modelId="{33B2BF28-1650-1342-91E1-65822E0476CA}" type="pres">
      <dgm:prSet presAssocID="{46336FA3-DBAC-3345-AC8F-3FAAC2E607BB}" presName="posSpace" presStyleCnt="0"/>
      <dgm:spPr/>
    </dgm:pt>
    <dgm:pt modelId="{C87E6C3B-7E57-1846-8D36-977C9544CB83}" type="pres">
      <dgm:prSet presAssocID="{46336FA3-DBAC-3345-AC8F-3FAAC2E607BB}" presName="vertFlow" presStyleCnt="0"/>
      <dgm:spPr/>
    </dgm:pt>
    <dgm:pt modelId="{D3A8277D-1D63-0942-9C1E-A1F82E38E02C}" type="pres">
      <dgm:prSet presAssocID="{46336FA3-DBAC-3345-AC8F-3FAAC2E607BB}" presName="topSpace" presStyleCnt="0"/>
      <dgm:spPr/>
    </dgm:pt>
    <dgm:pt modelId="{C780745D-6382-DB4A-B584-FCEC6619FA77}" type="pres">
      <dgm:prSet presAssocID="{46336FA3-DBAC-3345-AC8F-3FAAC2E607BB}" presName="firstComp" presStyleCnt="0"/>
      <dgm:spPr/>
    </dgm:pt>
    <dgm:pt modelId="{68C04AAD-D8A9-F348-ADE5-F7C2E1E15E33}" type="pres">
      <dgm:prSet presAssocID="{46336FA3-DBAC-3345-AC8F-3FAAC2E607BB}" presName="firstChild" presStyleLbl="bgAccFollowNode1" presStyleIdx="5" presStyleCnt="10"/>
      <dgm:spPr/>
      <dgm:t>
        <a:bodyPr/>
        <a:lstStyle/>
        <a:p>
          <a:endParaRPr lang="en-US"/>
        </a:p>
      </dgm:t>
    </dgm:pt>
    <dgm:pt modelId="{F7773169-F904-D848-A6FA-59416B22C687}" type="pres">
      <dgm:prSet presAssocID="{46336FA3-DBAC-3345-AC8F-3FAAC2E607BB}" presName="firstChildTx" presStyleLbl="bgAccFollowNode1" presStyleIdx="5" presStyleCnt="10">
        <dgm:presLayoutVars>
          <dgm:bulletEnabled val="1"/>
        </dgm:presLayoutVars>
      </dgm:prSet>
      <dgm:spPr/>
      <dgm:t>
        <a:bodyPr/>
        <a:lstStyle/>
        <a:p>
          <a:endParaRPr lang="en-US"/>
        </a:p>
      </dgm:t>
    </dgm:pt>
    <dgm:pt modelId="{34134170-EE99-1447-B2D0-3660E8362DB7}" type="pres">
      <dgm:prSet presAssocID="{294136C5-DC68-D647-AEEF-7EC24637BEF0}" presName="comp" presStyleCnt="0"/>
      <dgm:spPr/>
    </dgm:pt>
    <dgm:pt modelId="{55C0DA90-2086-8441-8627-E0EDA8BD7C4F}" type="pres">
      <dgm:prSet presAssocID="{294136C5-DC68-D647-AEEF-7EC24637BEF0}" presName="child" presStyleLbl="bgAccFollowNode1" presStyleIdx="6" presStyleCnt="10"/>
      <dgm:spPr/>
      <dgm:t>
        <a:bodyPr/>
        <a:lstStyle/>
        <a:p>
          <a:endParaRPr lang="en-US"/>
        </a:p>
      </dgm:t>
    </dgm:pt>
    <dgm:pt modelId="{999307B3-AC71-0E42-9556-BF44CB4E1570}" type="pres">
      <dgm:prSet presAssocID="{294136C5-DC68-D647-AEEF-7EC24637BEF0}" presName="childTx" presStyleLbl="bgAccFollowNode1" presStyleIdx="6" presStyleCnt="10">
        <dgm:presLayoutVars>
          <dgm:bulletEnabled val="1"/>
        </dgm:presLayoutVars>
      </dgm:prSet>
      <dgm:spPr/>
      <dgm:t>
        <a:bodyPr/>
        <a:lstStyle/>
        <a:p>
          <a:endParaRPr lang="en-US"/>
        </a:p>
      </dgm:t>
    </dgm:pt>
    <dgm:pt modelId="{7E8514F7-7720-2545-B007-30591F3E8845}" type="pres">
      <dgm:prSet presAssocID="{2F7E1C96-6A5A-204B-A86A-81B5C2FF341C}" presName="comp" presStyleCnt="0"/>
      <dgm:spPr/>
    </dgm:pt>
    <dgm:pt modelId="{F2528C65-2C3C-1744-B220-7739BD76B805}" type="pres">
      <dgm:prSet presAssocID="{2F7E1C96-6A5A-204B-A86A-81B5C2FF341C}" presName="child" presStyleLbl="bgAccFollowNode1" presStyleIdx="7" presStyleCnt="10"/>
      <dgm:spPr/>
      <dgm:t>
        <a:bodyPr/>
        <a:lstStyle/>
        <a:p>
          <a:endParaRPr lang="en-US"/>
        </a:p>
      </dgm:t>
    </dgm:pt>
    <dgm:pt modelId="{8057ABAB-D0DE-0C41-A60C-0251EEF78CA7}" type="pres">
      <dgm:prSet presAssocID="{2F7E1C96-6A5A-204B-A86A-81B5C2FF341C}" presName="childTx" presStyleLbl="bgAccFollowNode1" presStyleIdx="7" presStyleCnt="10">
        <dgm:presLayoutVars>
          <dgm:bulletEnabled val="1"/>
        </dgm:presLayoutVars>
      </dgm:prSet>
      <dgm:spPr/>
      <dgm:t>
        <a:bodyPr/>
        <a:lstStyle/>
        <a:p>
          <a:endParaRPr lang="en-US"/>
        </a:p>
      </dgm:t>
    </dgm:pt>
    <dgm:pt modelId="{85F09C89-5F03-D547-8516-8439F8935465}" type="pres">
      <dgm:prSet presAssocID="{0FCD4EA7-80AE-E642-9E78-4BF785DC4793}" presName="comp" presStyleCnt="0"/>
      <dgm:spPr/>
    </dgm:pt>
    <dgm:pt modelId="{14A9702A-B628-FA4B-9675-5EEA0C9A60C4}" type="pres">
      <dgm:prSet presAssocID="{0FCD4EA7-80AE-E642-9E78-4BF785DC4793}" presName="child" presStyleLbl="bgAccFollowNode1" presStyleIdx="8" presStyleCnt="10"/>
      <dgm:spPr/>
      <dgm:t>
        <a:bodyPr/>
        <a:lstStyle/>
        <a:p>
          <a:endParaRPr lang="en-US"/>
        </a:p>
      </dgm:t>
    </dgm:pt>
    <dgm:pt modelId="{47DD3F90-B094-FD49-80F1-BFC7EF9C8F66}" type="pres">
      <dgm:prSet presAssocID="{0FCD4EA7-80AE-E642-9E78-4BF785DC4793}" presName="childTx" presStyleLbl="bgAccFollowNode1" presStyleIdx="8" presStyleCnt="10">
        <dgm:presLayoutVars>
          <dgm:bulletEnabled val="1"/>
        </dgm:presLayoutVars>
      </dgm:prSet>
      <dgm:spPr/>
      <dgm:t>
        <a:bodyPr/>
        <a:lstStyle/>
        <a:p>
          <a:endParaRPr lang="en-US"/>
        </a:p>
      </dgm:t>
    </dgm:pt>
    <dgm:pt modelId="{5B20C1FE-280E-D54A-AFA0-DD3DC193C2F6}" type="pres">
      <dgm:prSet presAssocID="{B3CE1F5F-8498-B34C-8FCD-1D4EAC17F29C}" presName="comp" presStyleCnt="0"/>
      <dgm:spPr/>
    </dgm:pt>
    <dgm:pt modelId="{100BAC37-8F24-B143-9A7C-107C303DCA16}" type="pres">
      <dgm:prSet presAssocID="{B3CE1F5F-8498-B34C-8FCD-1D4EAC17F29C}" presName="child" presStyleLbl="bgAccFollowNode1" presStyleIdx="9" presStyleCnt="10"/>
      <dgm:spPr/>
      <dgm:t>
        <a:bodyPr/>
        <a:lstStyle/>
        <a:p>
          <a:endParaRPr lang="en-US"/>
        </a:p>
      </dgm:t>
    </dgm:pt>
    <dgm:pt modelId="{210EE147-B6B3-2646-9B69-0481A26A7D99}" type="pres">
      <dgm:prSet presAssocID="{B3CE1F5F-8498-B34C-8FCD-1D4EAC17F29C}" presName="childTx" presStyleLbl="bgAccFollowNode1" presStyleIdx="9" presStyleCnt="10">
        <dgm:presLayoutVars>
          <dgm:bulletEnabled val="1"/>
        </dgm:presLayoutVars>
      </dgm:prSet>
      <dgm:spPr/>
      <dgm:t>
        <a:bodyPr/>
        <a:lstStyle/>
        <a:p>
          <a:endParaRPr lang="en-US"/>
        </a:p>
      </dgm:t>
    </dgm:pt>
    <dgm:pt modelId="{54A5FE1B-47E9-2E45-AC05-E0581DF04EAC}" type="pres">
      <dgm:prSet presAssocID="{46336FA3-DBAC-3345-AC8F-3FAAC2E607BB}" presName="negSpace" presStyleCnt="0"/>
      <dgm:spPr/>
    </dgm:pt>
    <dgm:pt modelId="{02D462A3-F7E3-304D-8283-E0B2B79E0E72}" type="pres">
      <dgm:prSet presAssocID="{46336FA3-DBAC-3345-AC8F-3FAAC2E607BB}" presName="circle" presStyleLbl="node1" presStyleIdx="1" presStyleCnt="2"/>
      <dgm:spPr/>
      <dgm:t>
        <a:bodyPr/>
        <a:lstStyle/>
        <a:p>
          <a:endParaRPr lang="en-US"/>
        </a:p>
      </dgm:t>
    </dgm:pt>
  </dgm:ptLst>
  <dgm:cxnLst>
    <dgm:cxn modelId="{6BF6A90F-9511-5E44-8277-4FE1C3ABB092}" srcId="{46336FA3-DBAC-3345-AC8F-3FAAC2E607BB}" destId="{0FCD4EA7-80AE-E642-9E78-4BF785DC4793}" srcOrd="3" destOrd="0" parTransId="{47303401-689B-E348-9A95-B3FAD81C9086}" sibTransId="{40AAE1CF-AE2D-E743-B22C-DF580B492207}"/>
    <dgm:cxn modelId="{D55C81B7-19A9-D549-8A55-5259FE21F735}" srcId="{5516B464-521B-684C-9F98-93B794586EAD}" destId="{E46AE24F-C458-874A-90A6-8CC1CA04295C}" srcOrd="0" destOrd="0" parTransId="{2CDBE8D8-9076-8545-AD7D-1B7F01C39CF6}" sibTransId="{C95387D7-C5C5-7D4F-8743-EC8258D7E1E2}"/>
    <dgm:cxn modelId="{D5AA1E8C-F295-41CA-A631-4597DCE7B781}" type="presOf" srcId="{70CA331E-7625-A542-BDC4-B124D3DAFCC6}" destId="{BB1B8CD0-09C8-E542-AC5E-3EFFF030671E}" srcOrd="0" destOrd="0" presId="urn:microsoft.com/office/officeart/2005/8/layout/hList9"/>
    <dgm:cxn modelId="{7C7E45D4-D195-41C6-BC70-97C82B7DD22A}" type="presOf" srcId="{70CA331E-7625-A542-BDC4-B124D3DAFCC6}" destId="{7209B9BB-B4B8-2E4C-9125-2CD119547CD6}" srcOrd="1" destOrd="0" presId="urn:microsoft.com/office/officeart/2005/8/layout/hList9"/>
    <dgm:cxn modelId="{D1544EC8-1756-9E4A-9290-820336129DB2}" srcId="{46336FA3-DBAC-3345-AC8F-3FAAC2E607BB}" destId="{294136C5-DC68-D647-AEEF-7EC24637BEF0}" srcOrd="1" destOrd="0" parTransId="{8C82BC1D-861C-1D48-967C-301DEAEFB8FC}" sibTransId="{779EE3EA-0101-E846-80CB-5D259F7B1F8E}"/>
    <dgm:cxn modelId="{55430543-B3DF-4D51-A16E-FF4D35E66782}" type="presOf" srcId="{F5959C62-B834-4D4A-B35D-2B72A24C6A09}" destId="{4516B5F1-BA81-AB43-83EF-B87599A46097}" srcOrd="1" destOrd="0" presId="urn:microsoft.com/office/officeart/2005/8/layout/hList9"/>
    <dgm:cxn modelId="{01BACC6C-D155-B340-9B88-BD183AA00AA7}" srcId="{E46AE24F-C458-874A-90A6-8CC1CA04295C}" destId="{F5959C62-B834-4D4A-B35D-2B72A24C6A09}" srcOrd="0" destOrd="0" parTransId="{CF2DEC17-ACED-BB49-9A1C-4753818B9BC6}" sibTransId="{264451A8-E431-8F41-8AA0-551D2AA6752B}"/>
    <dgm:cxn modelId="{7D968BC5-A801-0E47-A826-FBE80FE3960A}" srcId="{46336FA3-DBAC-3345-AC8F-3FAAC2E607BB}" destId="{2F7E1C96-6A5A-204B-A86A-81B5C2FF341C}" srcOrd="2" destOrd="0" parTransId="{42B7F715-78DC-5149-8F16-9B36F93AEC83}" sibTransId="{8E372E7E-864C-AE43-90B5-41226699F158}"/>
    <dgm:cxn modelId="{19E2AC7B-E856-4EC3-9177-B34777812BD8}" type="presOf" srcId="{A30CCB56-F6EC-6C46-883E-02476C9C2826}" destId="{B8A9699F-500C-F547-8858-0EC10D603075}" srcOrd="0" destOrd="0" presId="urn:microsoft.com/office/officeart/2005/8/layout/hList9"/>
    <dgm:cxn modelId="{23E1D1EE-AD5D-43DE-948B-5DFB3FA53056}" type="presOf" srcId="{2F7C2BF3-83A3-B441-9D15-C105DA058592}" destId="{976E8D6A-C3E5-D34E-A262-EE9AE102A606}" srcOrd="1" destOrd="0" presId="urn:microsoft.com/office/officeart/2005/8/layout/hList9"/>
    <dgm:cxn modelId="{33119DE4-BAE5-4FA5-A569-B4A547BD5715}" type="presOf" srcId="{46336FA3-DBAC-3345-AC8F-3FAAC2E607BB}" destId="{02D462A3-F7E3-304D-8283-E0B2B79E0E72}" srcOrd="0" destOrd="0" presId="urn:microsoft.com/office/officeart/2005/8/layout/hList9"/>
    <dgm:cxn modelId="{E4A6E1F1-4358-2F41-B909-25A911C9E617}" srcId="{46336FA3-DBAC-3345-AC8F-3FAAC2E607BB}" destId="{6788FD87-5AA5-9E47-AA3D-F3F56FD2F797}" srcOrd="0" destOrd="0" parTransId="{DF5E9776-E062-8E41-B0FC-F4A5BC14A26B}" sibTransId="{5A06303A-5C30-5244-B316-CE4689A3AB71}"/>
    <dgm:cxn modelId="{D3920D23-3E03-42A9-AE86-9D8998794F53}" type="presOf" srcId="{6788FD87-5AA5-9E47-AA3D-F3F56FD2F797}" destId="{68C04AAD-D8A9-F348-ADE5-F7C2E1E15E33}" srcOrd="0" destOrd="0" presId="urn:microsoft.com/office/officeart/2005/8/layout/hList9"/>
    <dgm:cxn modelId="{27BE7684-6915-42DF-A97B-44332F9458C6}" type="presOf" srcId="{2F7C2BF3-83A3-B441-9D15-C105DA058592}" destId="{DE193C2B-CD86-3D43-AD12-F4006507BE6C}" srcOrd="0" destOrd="0" presId="urn:microsoft.com/office/officeart/2005/8/layout/hList9"/>
    <dgm:cxn modelId="{14243180-7DFE-6E4C-8CED-CE07DBC92347}" srcId="{E46AE24F-C458-874A-90A6-8CC1CA04295C}" destId="{DAE571D2-1CD7-6D43-AD02-45730220FF52}" srcOrd="3" destOrd="0" parTransId="{A9C71449-6A83-2A41-8A34-362808D4D9E3}" sibTransId="{E350385B-D166-E048-9A40-A25BC5D61384}"/>
    <dgm:cxn modelId="{2278D18E-DF39-7F46-8BD2-F754E9565EF8}" srcId="{5516B464-521B-684C-9F98-93B794586EAD}" destId="{46336FA3-DBAC-3345-AC8F-3FAAC2E607BB}" srcOrd="1" destOrd="0" parTransId="{BE4C63A6-559E-E645-B01A-B844FBCB3006}" sibTransId="{3F34829D-78AB-E140-AF37-1F5527749FBE}"/>
    <dgm:cxn modelId="{A25FA116-842D-4875-BF72-4C807059372B}" type="presOf" srcId="{DAE571D2-1CD7-6D43-AD02-45730220FF52}" destId="{AD91FA68-D99A-8245-B6B4-5726AEE3C4B1}" srcOrd="0" destOrd="0" presId="urn:microsoft.com/office/officeart/2005/8/layout/hList9"/>
    <dgm:cxn modelId="{A744BDDE-3C23-46C3-A2BC-1A08F80E53CF}" type="presOf" srcId="{A30CCB56-F6EC-6C46-883E-02476C9C2826}" destId="{D6063514-5C5F-2C4F-92DF-92999D007B2D}" srcOrd="1" destOrd="0" presId="urn:microsoft.com/office/officeart/2005/8/layout/hList9"/>
    <dgm:cxn modelId="{DC972BA7-6416-4E4B-B522-C413B3274776}" type="presOf" srcId="{2F7E1C96-6A5A-204B-A86A-81B5C2FF341C}" destId="{8057ABAB-D0DE-0C41-A60C-0251EEF78CA7}" srcOrd="1" destOrd="0" presId="urn:microsoft.com/office/officeart/2005/8/layout/hList9"/>
    <dgm:cxn modelId="{6650FAE4-1D06-4E99-AB2F-525884268016}" type="presOf" srcId="{F5959C62-B834-4D4A-B35D-2B72A24C6A09}" destId="{9AB7BF08-3665-CC4B-AA8A-44A7CF4BEDC3}" srcOrd="0" destOrd="0" presId="urn:microsoft.com/office/officeart/2005/8/layout/hList9"/>
    <dgm:cxn modelId="{DD6EF2DE-0061-4C94-9477-CF160E7B4A1B}" type="presOf" srcId="{DAE571D2-1CD7-6D43-AD02-45730220FF52}" destId="{F917D639-625A-6545-BCD9-81473F563689}" srcOrd="1" destOrd="0" presId="urn:microsoft.com/office/officeart/2005/8/layout/hList9"/>
    <dgm:cxn modelId="{0A0E01F7-2D3E-4098-9B9E-A6D0ACC1B4AF}" type="presOf" srcId="{0FCD4EA7-80AE-E642-9E78-4BF785DC4793}" destId="{14A9702A-B628-FA4B-9675-5EEA0C9A60C4}" srcOrd="0" destOrd="0" presId="urn:microsoft.com/office/officeart/2005/8/layout/hList9"/>
    <dgm:cxn modelId="{8314AA77-A0EE-41AC-8811-AAC88FA0071E}" type="presOf" srcId="{294136C5-DC68-D647-AEEF-7EC24637BEF0}" destId="{55C0DA90-2086-8441-8627-E0EDA8BD7C4F}" srcOrd="0" destOrd="0" presId="urn:microsoft.com/office/officeart/2005/8/layout/hList9"/>
    <dgm:cxn modelId="{C39A4D4D-AAE6-1D43-B45B-D539A063E523}" srcId="{E46AE24F-C458-874A-90A6-8CC1CA04295C}" destId="{70CA331E-7625-A542-BDC4-B124D3DAFCC6}" srcOrd="1" destOrd="0" parTransId="{A2E0A031-9B8C-E544-9670-23EB11BBF314}" sibTransId="{ED7FA5F9-AFB6-AA48-9FC0-AC2B9B30A29A}"/>
    <dgm:cxn modelId="{AEBC7B41-8CDF-E046-A7EA-ACECF412C674}" srcId="{46336FA3-DBAC-3345-AC8F-3FAAC2E607BB}" destId="{B3CE1F5F-8498-B34C-8FCD-1D4EAC17F29C}" srcOrd="4" destOrd="0" parTransId="{51753CF5-3B80-644A-8A48-C99B2C8EC8D5}" sibTransId="{704D7DB3-1C87-6047-AF81-EC35CD6BBB98}"/>
    <dgm:cxn modelId="{95AE96E4-44DD-493F-B8A8-06EAE9F398E4}" type="presOf" srcId="{6788FD87-5AA5-9E47-AA3D-F3F56FD2F797}" destId="{F7773169-F904-D848-A6FA-59416B22C687}" srcOrd="1" destOrd="0" presId="urn:microsoft.com/office/officeart/2005/8/layout/hList9"/>
    <dgm:cxn modelId="{04896907-168E-4B45-B386-7D4543C50CE4}" type="presOf" srcId="{E46AE24F-C458-874A-90A6-8CC1CA04295C}" destId="{BDDCC2F2-BC05-014E-A03F-43E8FCA28624}" srcOrd="0" destOrd="0" presId="urn:microsoft.com/office/officeart/2005/8/layout/hList9"/>
    <dgm:cxn modelId="{14166B50-3AE6-41C3-AFF0-725120B64747}" type="presOf" srcId="{294136C5-DC68-D647-AEEF-7EC24637BEF0}" destId="{999307B3-AC71-0E42-9556-BF44CB4E1570}" srcOrd="1" destOrd="0" presId="urn:microsoft.com/office/officeart/2005/8/layout/hList9"/>
    <dgm:cxn modelId="{2B0C78D3-BB07-A54F-A9A2-72A861718F68}" srcId="{E46AE24F-C458-874A-90A6-8CC1CA04295C}" destId="{2F7C2BF3-83A3-B441-9D15-C105DA058592}" srcOrd="4" destOrd="0" parTransId="{A925350A-57B2-CB4D-B6FD-E55BDA1C6C22}" sibTransId="{0CFBE5AD-0EC7-ED4E-9689-FCCD37BFE75A}"/>
    <dgm:cxn modelId="{EED42651-F25A-438A-8BFC-E78F6650B739}" type="presOf" srcId="{B3CE1F5F-8498-B34C-8FCD-1D4EAC17F29C}" destId="{100BAC37-8F24-B143-9A7C-107C303DCA16}" srcOrd="0" destOrd="0" presId="urn:microsoft.com/office/officeart/2005/8/layout/hList9"/>
    <dgm:cxn modelId="{48B5912C-B372-4185-A85E-29FBE1D8609F}" type="presOf" srcId="{2F7E1C96-6A5A-204B-A86A-81B5C2FF341C}" destId="{F2528C65-2C3C-1744-B220-7739BD76B805}" srcOrd="0" destOrd="0" presId="urn:microsoft.com/office/officeart/2005/8/layout/hList9"/>
    <dgm:cxn modelId="{8F8F0E66-DC69-4209-9E14-67E7685F574D}" type="presOf" srcId="{0FCD4EA7-80AE-E642-9E78-4BF785DC4793}" destId="{47DD3F90-B094-FD49-80F1-BFC7EF9C8F66}" srcOrd="1" destOrd="0" presId="urn:microsoft.com/office/officeart/2005/8/layout/hList9"/>
    <dgm:cxn modelId="{AC8CC736-9AEB-4A8A-83F6-95CD5471D8DE}" type="presOf" srcId="{5516B464-521B-684C-9F98-93B794586EAD}" destId="{26E670EB-2CC5-C440-8F4E-C20224B0B451}" srcOrd="0" destOrd="0" presId="urn:microsoft.com/office/officeart/2005/8/layout/hList9"/>
    <dgm:cxn modelId="{764CC8B9-927B-F948-B86C-922506FD2102}" srcId="{E46AE24F-C458-874A-90A6-8CC1CA04295C}" destId="{A30CCB56-F6EC-6C46-883E-02476C9C2826}" srcOrd="2" destOrd="0" parTransId="{1878300E-1FF8-674A-8A20-49D84765B2F0}" sibTransId="{FCDDA0F1-3BD0-2442-90C9-8063786871FC}"/>
    <dgm:cxn modelId="{856F68AA-7CC3-4D38-B5E0-CE0268E6B4AA}" type="presOf" srcId="{B3CE1F5F-8498-B34C-8FCD-1D4EAC17F29C}" destId="{210EE147-B6B3-2646-9B69-0481A26A7D99}" srcOrd="1" destOrd="0" presId="urn:microsoft.com/office/officeart/2005/8/layout/hList9"/>
    <dgm:cxn modelId="{097F1E95-45C3-43EC-9131-285C560989C0}" type="presParOf" srcId="{26E670EB-2CC5-C440-8F4E-C20224B0B451}" destId="{A72DB89F-88AC-E64B-8AF9-0918D8BD553F}" srcOrd="0" destOrd="0" presId="urn:microsoft.com/office/officeart/2005/8/layout/hList9"/>
    <dgm:cxn modelId="{14F980BC-00D6-4E66-8847-4B972AD8CBBA}" type="presParOf" srcId="{26E670EB-2CC5-C440-8F4E-C20224B0B451}" destId="{94700F09-AA74-5542-A706-C0E7138ED66F}" srcOrd="1" destOrd="0" presId="urn:microsoft.com/office/officeart/2005/8/layout/hList9"/>
    <dgm:cxn modelId="{2EE32A11-F9C7-44AD-8DD8-216F5BEC87CC}" type="presParOf" srcId="{94700F09-AA74-5542-A706-C0E7138ED66F}" destId="{993F223B-9E75-A544-BF25-DC6925BBCF9D}" srcOrd="0" destOrd="0" presId="urn:microsoft.com/office/officeart/2005/8/layout/hList9"/>
    <dgm:cxn modelId="{CC13A68B-D271-428E-98E9-49D794F9D4F9}" type="presParOf" srcId="{94700F09-AA74-5542-A706-C0E7138ED66F}" destId="{AE750815-974F-354B-B710-7479B51A641D}" srcOrd="1" destOrd="0" presId="urn:microsoft.com/office/officeart/2005/8/layout/hList9"/>
    <dgm:cxn modelId="{E34416B3-424B-4613-8485-20CA62632AD6}" type="presParOf" srcId="{AE750815-974F-354B-B710-7479B51A641D}" destId="{9AB7BF08-3665-CC4B-AA8A-44A7CF4BEDC3}" srcOrd="0" destOrd="0" presId="urn:microsoft.com/office/officeart/2005/8/layout/hList9"/>
    <dgm:cxn modelId="{117EF46A-5FE4-48F7-81DA-746733368FDF}" type="presParOf" srcId="{AE750815-974F-354B-B710-7479B51A641D}" destId="{4516B5F1-BA81-AB43-83EF-B87599A46097}" srcOrd="1" destOrd="0" presId="urn:microsoft.com/office/officeart/2005/8/layout/hList9"/>
    <dgm:cxn modelId="{358B0EAD-CC8D-46A6-8B15-D24ACFACB739}" type="presParOf" srcId="{94700F09-AA74-5542-A706-C0E7138ED66F}" destId="{57297BAD-D41F-D94C-8645-52393939DC23}" srcOrd="2" destOrd="0" presId="urn:microsoft.com/office/officeart/2005/8/layout/hList9"/>
    <dgm:cxn modelId="{57CB2766-8156-419D-B423-B27BA7E073AB}" type="presParOf" srcId="{57297BAD-D41F-D94C-8645-52393939DC23}" destId="{BB1B8CD0-09C8-E542-AC5E-3EFFF030671E}" srcOrd="0" destOrd="0" presId="urn:microsoft.com/office/officeart/2005/8/layout/hList9"/>
    <dgm:cxn modelId="{69DF05DD-4CFF-4F86-8816-6C5D83A71661}" type="presParOf" srcId="{57297BAD-D41F-D94C-8645-52393939DC23}" destId="{7209B9BB-B4B8-2E4C-9125-2CD119547CD6}" srcOrd="1" destOrd="0" presId="urn:microsoft.com/office/officeart/2005/8/layout/hList9"/>
    <dgm:cxn modelId="{AEEA1F13-C3CE-4DDD-9DDF-61A609620D51}" type="presParOf" srcId="{94700F09-AA74-5542-A706-C0E7138ED66F}" destId="{05D93DB3-F75B-4841-826A-51AABF295C0E}" srcOrd="3" destOrd="0" presId="urn:microsoft.com/office/officeart/2005/8/layout/hList9"/>
    <dgm:cxn modelId="{6B9F013E-2EC7-4238-8EF2-0E7F3F5E53FA}" type="presParOf" srcId="{05D93DB3-F75B-4841-826A-51AABF295C0E}" destId="{B8A9699F-500C-F547-8858-0EC10D603075}" srcOrd="0" destOrd="0" presId="urn:microsoft.com/office/officeart/2005/8/layout/hList9"/>
    <dgm:cxn modelId="{91AC7828-32DA-474F-B3C1-DD9A48021F47}" type="presParOf" srcId="{05D93DB3-F75B-4841-826A-51AABF295C0E}" destId="{D6063514-5C5F-2C4F-92DF-92999D007B2D}" srcOrd="1" destOrd="0" presId="urn:microsoft.com/office/officeart/2005/8/layout/hList9"/>
    <dgm:cxn modelId="{6D9BEC1E-3D7A-4CA9-8467-DF5E1854ACD5}" type="presParOf" srcId="{94700F09-AA74-5542-A706-C0E7138ED66F}" destId="{4E0B7413-30F1-B14B-A803-62D6A29A78B2}" srcOrd="4" destOrd="0" presId="urn:microsoft.com/office/officeart/2005/8/layout/hList9"/>
    <dgm:cxn modelId="{5BE11AFA-6569-480E-87CF-9F1472BA70AA}" type="presParOf" srcId="{4E0B7413-30F1-B14B-A803-62D6A29A78B2}" destId="{AD91FA68-D99A-8245-B6B4-5726AEE3C4B1}" srcOrd="0" destOrd="0" presId="urn:microsoft.com/office/officeart/2005/8/layout/hList9"/>
    <dgm:cxn modelId="{D8E9D497-2665-4C58-80EF-8574DC583815}" type="presParOf" srcId="{4E0B7413-30F1-B14B-A803-62D6A29A78B2}" destId="{F917D639-625A-6545-BCD9-81473F563689}" srcOrd="1" destOrd="0" presId="urn:microsoft.com/office/officeart/2005/8/layout/hList9"/>
    <dgm:cxn modelId="{FBF63C60-8E57-448A-B0CB-7203A8C3415E}" type="presParOf" srcId="{94700F09-AA74-5542-A706-C0E7138ED66F}" destId="{ECB29F27-88DD-2D46-AFCE-868F75334B07}" srcOrd="5" destOrd="0" presId="urn:microsoft.com/office/officeart/2005/8/layout/hList9"/>
    <dgm:cxn modelId="{E3626063-363B-449A-99D5-047C26338138}" type="presParOf" srcId="{ECB29F27-88DD-2D46-AFCE-868F75334B07}" destId="{DE193C2B-CD86-3D43-AD12-F4006507BE6C}" srcOrd="0" destOrd="0" presId="urn:microsoft.com/office/officeart/2005/8/layout/hList9"/>
    <dgm:cxn modelId="{ED0A06CB-931C-4E7A-AF73-EB8262AD2C09}" type="presParOf" srcId="{ECB29F27-88DD-2D46-AFCE-868F75334B07}" destId="{976E8D6A-C3E5-D34E-A262-EE9AE102A606}" srcOrd="1" destOrd="0" presId="urn:microsoft.com/office/officeart/2005/8/layout/hList9"/>
    <dgm:cxn modelId="{21002031-3F52-4688-815C-91BD5373C9DB}" type="presParOf" srcId="{26E670EB-2CC5-C440-8F4E-C20224B0B451}" destId="{9A3DC46C-69F9-0940-8095-A26F5A82139A}" srcOrd="2" destOrd="0" presId="urn:microsoft.com/office/officeart/2005/8/layout/hList9"/>
    <dgm:cxn modelId="{FE3DDB09-0C15-4DDA-B978-4F95BDBB2043}" type="presParOf" srcId="{26E670EB-2CC5-C440-8F4E-C20224B0B451}" destId="{BDDCC2F2-BC05-014E-A03F-43E8FCA28624}" srcOrd="3" destOrd="0" presId="urn:microsoft.com/office/officeart/2005/8/layout/hList9"/>
    <dgm:cxn modelId="{7593CACA-B5D2-4161-9833-D7A01E8016AC}" type="presParOf" srcId="{26E670EB-2CC5-C440-8F4E-C20224B0B451}" destId="{4EDF78B1-83C2-2742-8A84-1733D9020122}" srcOrd="4" destOrd="0" presId="urn:microsoft.com/office/officeart/2005/8/layout/hList9"/>
    <dgm:cxn modelId="{87D803C8-EE3E-4516-9AEA-851F7195B554}" type="presParOf" srcId="{26E670EB-2CC5-C440-8F4E-C20224B0B451}" destId="{33B2BF28-1650-1342-91E1-65822E0476CA}" srcOrd="5" destOrd="0" presId="urn:microsoft.com/office/officeart/2005/8/layout/hList9"/>
    <dgm:cxn modelId="{AE3095B4-03B5-4375-AD10-579458B934C9}" type="presParOf" srcId="{26E670EB-2CC5-C440-8F4E-C20224B0B451}" destId="{C87E6C3B-7E57-1846-8D36-977C9544CB83}" srcOrd="6" destOrd="0" presId="urn:microsoft.com/office/officeart/2005/8/layout/hList9"/>
    <dgm:cxn modelId="{A6EEE5AA-63FF-4CDC-98E2-351556A5CC9E}" type="presParOf" srcId="{C87E6C3B-7E57-1846-8D36-977C9544CB83}" destId="{D3A8277D-1D63-0942-9C1E-A1F82E38E02C}" srcOrd="0" destOrd="0" presId="urn:microsoft.com/office/officeart/2005/8/layout/hList9"/>
    <dgm:cxn modelId="{35EC69AA-F78F-4EE5-996A-D545570D7394}" type="presParOf" srcId="{C87E6C3B-7E57-1846-8D36-977C9544CB83}" destId="{C780745D-6382-DB4A-B584-FCEC6619FA77}" srcOrd="1" destOrd="0" presId="urn:microsoft.com/office/officeart/2005/8/layout/hList9"/>
    <dgm:cxn modelId="{8E9A6E4B-83A5-4638-AC0E-AE36F9EFEA69}" type="presParOf" srcId="{C780745D-6382-DB4A-B584-FCEC6619FA77}" destId="{68C04AAD-D8A9-F348-ADE5-F7C2E1E15E33}" srcOrd="0" destOrd="0" presId="urn:microsoft.com/office/officeart/2005/8/layout/hList9"/>
    <dgm:cxn modelId="{8F0BEAE6-E15D-435D-91A6-CE7FFFE015DC}" type="presParOf" srcId="{C780745D-6382-DB4A-B584-FCEC6619FA77}" destId="{F7773169-F904-D848-A6FA-59416B22C687}" srcOrd="1" destOrd="0" presId="urn:microsoft.com/office/officeart/2005/8/layout/hList9"/>
    <dgm:cxn modelId="{4B890827-F030-4908-8105-337A86B19B14}" type="presParOf" srcId="{C87E6C3B-7E57-1846-8D36-977C9544CB83}" destId="{34134170-EE99-1447-B2D0-3660E8362DB7}" srcOrd="2" destOrd="0" presId="urn:microsoft.com/office/officeart/2005/8/layout/hList9"/>
    <dgm:cxn modelId="{18902336-8B86-4DDF-A729-C6E75E10C397}" type="presParOf" srcId="{34134170-EE99-1447-B2D0-3660E8362DB7}" destId="{55C0DA90-2086-8441-8627-E0EDA8BD7C4F}" srcOrd="0" destOrd="0" presId="urn:microsoft.com/office/officeart/2005/8/layout/hList9"/>
    <dgm:cxn modelId="{FB31485A-E955-4134-B15A-B927C61CB1D9}" type="presParOf" srcId="{34134170-EE99-1447-B2D0-3660E8362DB7}" destId="{999307B3-AC71-0E42-9556-BF44CB4E1570}" srcOrd="1" destOrd="0" presId="urn:microsoft.com/office/officeart/2005/8/layout/hList9"/>
    <dgm:cxn modelId="{17FEE268-4637-4121-AB57-3B7941D96069}" type="presParOf" srcId="{C87E6C3B-7E57-1846-8D36-977C9544CB83}" destId="{7E8514F7-7720-2545-B007-30591F3E8845}" srcOrd="3" destOrd="0" presId="urn:microsoft.com/office/officeart/2005/8/layout/hList9"/>
    <dgm:cxn modelId="{1FAED19B-3569-4483-9DF3-36B46EED95E4}" type="presParOf" srcId="{7E8514F7-7720-2545-B007-30591F3E8845}" destId="{F2528C65-2C3C-1744-B220-7739BD76B805}" srcOrd="0" destOrd="0" presId="urn:microsoft.com/office/officeart/2005/8/layout/hList9"/>
    <dgm:cxn modelId="{580775C2-D3A7-49A4-8900-8260CD712DD9}" type="presParOf" srcId="{7E8514F7-7720-2545-B007-30591F3E8845}" destId="{8057ABAB-D0DE-0C41-A60C-0251EEF78CA7}" srcOrd="1" destOrd="0" presId="urn:microsoft.com/office/officeart/2005/8/layout/hList9"/>
    <dgm:cxn modelId="{8DC9780F-E143-410E-91B4-DB8453638F46}" type="presParOf" srcId="{C87E6C3B-7E57-1846-8D36-977C9544CB83}" destId="{85F09C89-5F03-D547-8516-8439F8935465}" srcOrd="4" destOrd="0" presId="urn:microsoft.com/office/officeart/2005/8/layout/hList9"/>
    <dgm:cxn modelId="{7BE87474-28FE-42D5-B219-D135FE48ACE5}" type="presParOf" srcId="{85F09C89-5F03-D547-8516-8439F8935465}" destId="{14A9702A-B628-FA4B-9675-5EEA0C9A60C4}" srcOrd="0" destOrd="0" presId="urn:microsoft.com/office/officeart/2005/8/layout/hList9"/>
    <dgm:cxn modelId="{95E0C01D-CB52-4BFD-91E2-E6526E4500D4}" type="presParOf" srcId="{85F09C89-5F03-D547-8516-8439F8935465}" destId="{47DD3F90-B094-FD49-80F1-BFC7EF9C8F66}" srcOrd="1" destOrd="0" presId="urn:microsoft.com/office/officeart/2005/8/layout/hList9"/>
    <dgm:cxn modelId="{221DAC2B-C4E8-4D61-A909-822B1198A90D}" type="presParOf" srcId="{C87E6C3B-7E57-1846-8D36-977C9544CB83}" destId="{5B20C1FE-280E-D54A-AFA0-DD3DC193C2F6}" srcOrd="5" destOrd="0" presId="urn:microsoft.com/office/officeart/2005/8/layout/hList9"/>
    <dgm:cxn modelId="{88D2E5C2-6D01-4855-897D-781DBCB7F20C}" type="presParOf" srcId="{5B20C1FE-280E-D54A-AFA0-DD3DC193C2F6}" destId="{100BAC37-8F24-B143-9A7C-107C303DCA16}" srcOrd="0" destOrd="0" presId="urn:microsoft.com/office/officeart/2005/8/layout/hList9"/>
    <dgm:cxn modelId="{5940E4BF-E23C-46D3-9CDD-D629AE90844C}" type="presParOf" srcId="{5B20C1FE-280E-D54A-AFA0-DD3DC193C2F6}" destId="{210EE147-B6B3-2646-9B69-0481A26A7D99}" srcOrd="1" destOrd="0" presId="urn:microsoft.com/office/officeart/2005/8/layout/hList9"/>
    <dgm:cxn modelId="{51A58B2A-30C5-4D20-A960-81B79056279F}" type="presParOf" srcId="{26E670EB-2CC5-C440-8F4E-C20224B0B451}" destId="{54A5FE1B-47E9-2E45-AC05-E0581DF04EAC}" srcOrd="7" destOrd="0" presId="urn:microsoft.com/office/officeart/2005/8/layout/hList9"/>
    <dgm:cxn modelId="{ABE50D32-A448-44A6-8AE2-0DA3ABB28427}" type="presParOf" srcId="{26E670EB-2CC5-C440-8F4E-C20224B0B451}" destId="{02D462A3-F7E3-304D-8283-E0B2B79E0E72}" srcOrd="8"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F4A5C3-C757-43E2-B42D-38901AF118C8}"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5C9FEB41-609D-4AA7-9780-C2DF3A178C18}">
      <dgm:prSet phldrT="[Text]"/>
      <dgm:spPr/>
      <dgm:t>
        <a:bodyPr/>
        <a:lstStyle/>
        <a:p>
          <a:r>
            <a:rPr lang="en-US" dirty="0"/>
            <a:t>HIGH-QUALITY, EFFECTIVE TEACHING</a:t>
          </a:r>
        </a:p>
      </dgm:t>
    </dgm:pt>
    <dgm:pt modelId="{874597A3-7738-48E2-94FD-C1F9474BC46E}" type="parTrans" cxnId="{D169C5C4-BDA0-4D69-ADFD-BDCF6E38B471}">
      <dgm:prSet/>
      <dgm:spPr/>
      <dgm:t>
        <a:bodyPr/>
        <a:lstStyle/>
        <a:p>
          <a:endParaRPr lang="en-US"/>
        </a:p>
      </dgm:t>
    </dgm:pt>
    <dgm:pt modelId="{D02134D1-957F-4575-BE50-40D8DB6998DA}" type="sibTrans" cxnId="{D169C5C4-BDA0-4D69-ADFD-BDCF6E38B471}">
      <dgm:prSet/>
      <dgm:spPr/>
      <dgm:t>
        <a:bodyPr/>
        <a:lstStyle/>
        <a:p>
          <a:endParaRPr lang="en-US"/>
        </a:p>
      </dgm:t>
    </dgm:pt>
    <dgm:pt modelId="{1F71B716-C16F-4B41-A91B-1650FD32E780}">
      <dgm:prSet phldrT="[Text]" custT="1"/>
      <dgm:spPr/>
      <dgm:t>
        <a:bodyPr/>
        <a:lstStyle/>
        <a:p>
          <a:r>
            <a:rPr lang="en-US" sz="800" dirty="0"/>
            <a:t>Links curriculum to State academic content standards</a:t>
          </a:r>
        </a:p>
      </dgm:t>
    </dgm:pt>
    <dgm:pt modelId="{358965A5-2033-4678-A709-6F7205FD7B6C}" type="parTrans" cxnId="{F58830AF-B2C5-482F-9F04-B10E493B37ED}">
      <dgm:prSet/>
      <dgm:spPr/>
      <dgm:t>
        <a:bodyPr/>
        <a:lstStyle/>
        <a:p>
          <a:endParaRPr lang="en-US"/>
        </a:p>
      </dgm:t>
    </dgm:pt>
    <dgm:pt modelId="{9787A3C8-C451-4BE4-82BD-2F7505BAC707}" type="sibTrans" cxnId="{F58830AF-B2C5-482F-9F04-B10E493B37ED}">
      <dgm:prSet/>
      <dgm:spPr/>
      <dgm:t>
        <a:bodyPr/>
        <a:lstStyle/>
        <a:p>
          <a:endParaRPr lang="en-US" dirty="0"/>
        </a:p>
      </dgm:t>
    </dgm:pt>
    <dgm:pt modelId="{0CA04D3C-593E-445A-ADD3-9F25BF4074C7}">
      <dgm:prSet phldrT="[Text]" custT="1"/>
      <dgm:spPr/>
      <dgm:t>
        <a:bodyPr/>
        <a:lstStyle/>
        <a:p>
          <a:r>
            <a:rPr lang="en-US" sz="800" dirty="0"/>
            <a:t>Links instruction to curriculum</a:t>
          </a:r>
        </a:p>
      </dgm:t>
    </dgm:pt>
    <dgm:pt modelId="{1F108487-8CA7-4234-A8AE-76CA0CED8E94}" type="parTrans" cxnId="{AEB4840F-0DC2-4A71-9926-2E37A9EC15C7}">
      <dgm:prSet/>
      <dgm:spPr/>
      <dgm:t>
        <a:bodyPr/>
        <a:lstStyle/>
        <a:p>
          <a:endParaRPr lang="en-US"/>
        </a:p>
      </dgm:t>
    </dgm:pt>
    <dgm:pt modelId="{AE2C1EE2-816A-4B0A-B4D8-0F028402C3BD}" type="sibTrans" cxnId="{AEB4840F-0DC2-4A71-9926-2E37A9EC15C7}">
      <dgm:prSet/>
      <dgm:spPr/>
      <dgm:t>
        <a:bodyPr/>
        <a:lstStyle/>
        <a:p>
          <a:endParaRPr lang="en-US" dirty="0"/>
        </a:p>
      </dgm:t>
    </dgm:pt>
    <dgm:pt modelId="{224F97E1-1A77-4105-841D-B0E9263074BD}">
      <dgm:prSet phldrT="[Text]" custT="1"/>
      <dgm:spPr/>
      <dgm:t>
        <a:bodyPr/>
        <a:lstStyle/>
        <a:p>
          <a:r>
            <a:rPr lang="en-US" sz="800" dirty="0"/>
            <a:t>Links assessment to instruction</a:t>
          </a:r>
        </a:p>
        <a:p>
          <a:endParaRPr lang="en-US" sz="700" dirty="0"/>
        </a:p>
      </dgm:t>
    </dgm:pt>
    <dgm:pt modelId="{C765EEBC-B01E-43C4-ADE8-56CF006A4F77}" type="parTrans" cxnId="{9EDD5233-196B-48C3-99E6-8696CF29E63B}">
      <dgm:prSet/>
      <dgm:spPr/>
      <dgm:t>
        <a:bodyPr/>
        <a:lstStyle/>
        <a:p>
          <a:endParaRPr lang="en-US"/>
        </a:p>
      </dgm:t>
    </dgm:pt>
    <dgm:pt modelId="{EE7BFD7B-F945-4720-AAEA-E8EABFC2DDC7}" type="sibTrans" cxnId="{9EDD5233-196B-48C3-99E6-8696CF29E63B}">
      <dgm:prSet/>
      <dgm:spPr/>
      <dgm:t>
        <a:bodyPr/>
        <a:lstStyle/>
        <a:p>
          <a:endParaRPr lang="en-US" dirty="0"/>
        </a:p>
      </dgm:t>
    </dgm:pt>
    <dgm:pt modelId="{AF82F7EB-7772-4E4A-9AC4-6CF4E01A6368}" type="pres">
      <dgm:prSet presAssocID="{28F4A5C3-C757-43E2-B42D-38901AF118C8}" presName="Name0" presStyleCnt="0">
        <dgm:presLayoutVars>
          <dgm:chMax val="1"/>
          <dgm:dir/>
          <dgm:animLvl val="ctr"/>
          <dgm:resizeHandles val="exact"/>
        </dgm:presLayoutVars>
      </dgm:prSet>
      <dgm:spPr/>
      <dgm:t>
        <a:bodyPr/>
        <a:lstStyle/>
        <a:p>
          <a:endParaRPr lang="en-US"/>
        </a:p>
      </dgm:t>
    </dgm:pt>
    <dgm:pt modelId="{52A88B5F-7F61-498E-B2B6-9753BF9333AD}" type="pres">
      <dgm:prSet presAssocID="{5C9FEB41-609D-4AA7-9780-C2DF3A178C18}" presName="centerShape" presStyleLbl="node0" presStyleIdx="0" presStyleCnt="1"/>
      <dgm:spPr/>
      <dgm:t>
        <a:bodyPr/>
        <a:lstStyle/>
        <a:p>
          <a:endParaRPr lang="en-US"/>
        </a:p>
      </dgm:t>
    </dgm:pt>
    <dgm:pt modelId="{82BC2E8D-53EE-4E68-B4D3-9E19CBFCE9F3}" type="pres">
      <dgm:prSet presAssocID="{1F71B716-C16F-4B41-A91B-1650FD32E780}" presName="node" presStyleLbl="node1" presStyleIdx="0" presStyleCnt="3">
        <dgm:presLayoutVars>
          <dgm:bulletEnabled val="1"/>
        </dgm:presLayoutVars>
      </dgm:prSet>
      <dgm:spPr/>
      <dgm:t>
        <a:bodyPr/>
        <a:lstStyle/>
        <a:p>
          <a:endParaRPr lang="en-US"/>
        </a:p>
      </dgm:t>
    </dgm:pt>
    <dgm:pt modelId="{D9826009-6A23-45BC-9571-369C9A64A865}" type="pres">
      <dgm:prSet presAssocID="{1F71B716-C16F-4B41-A91B-1650FD32E780}" presName="dummy" presStyleCnt="0"/>
      <dgm:spPr/>
    </dgm:pt>
    <dgm:pt modelId="{DD2881AC-2887-4378-BAE5-0D4A419B68DD}" type="pres">
      <dgm:prSet presAssocID="{9787A3C8-C451-4BE4-82BD-2F7505BAC707}" presName="sibTrans" presStyleLbl="sibTrans2D1" presStyleIdx="0" presStyleCnt="3"/>
      <dgm:spPr/>
      <dgm:t>
        <a:bodyPr/>
        <a:lstStyle/>
        <a:p>
          <a:endParaRPr lang="en-US"/>
        </a:p>
      </dgm:t>
    </dgm:pt>
    <dgm:pt modelId="{B52CFD0B-B4A0-4F38-BE4F-07F3F0924C64}" type="pres">
      <dgm:prSet presAssocID="{0CA04D3C-593E-445A-ADD3-9F25BF4074C7}" presName="node" presStyleLbl="node1" presStyleIdx="1" presStyleCnt="3">
        <dgm:presLayoutVars>
          <dgm:bulletEnabled val="1"/>
        </dgm:presLayoutVars>
      </dgm:prSet>
      <dgm:spPr/>
      <dgm:t>
        <a:bodyPr/>
        <a:lstStyle/>
        <a:p>
          <a:endParaRPr lang="en-US"/>
        </a:p>
      </dgm:t>
    </dgm:pt>
    <dgm:pt modelId="{F5EDC877-0293-4C88-82E9-0E3252013C6B}" type="pres">
      <dgm:prSet presAssocID="{0CA04D3C-593E-445A-ADD3-9F25BF4074C7}" presName="dummy" presStyleCnt="0"/>
      <dgm:spPr/>
    </dgm:pt>
    <dgm:pt modelId="{53DB103B-D129-4DE7-B4CE-4D314AA1BCAC}" type="pres">
      <dgm:prSet presAssocID="{AE2C1EE2-816A-4B0A-B4D8-0F028402C3BD}" presName="sibTrans" presStyleLbl="sibTrans2D1" presStyleIdx="1" presStyleCnt="3"/>
      <dgm:spPr/>
      <dgm:t>
        <a:bodyPr/>
        <a:lstStyle/>
        <a:p>
          <a:endParaRPr lang="en-US"/>
        </a:p>
      </dgm:t>
    </dgm:pt>
    <dgm:pt modelId="{D5894202-34C8-452C-AC4B-980DE68FCC85}" type="pres">
      <dgm:prSet presAssocID="{224F97E1-1A77-4105-841D-B0E9263074BD}" presName="node" presStyleLbl="node1" presStyleIdx="2" presStyleCnt="3">
        <dgm:presLayoutVars>
          <dgm:bulletEnabled val="1"/>
        </dgm:presLayoutVars>
      </dgm:prSet>
      <dgm:spPr/>
      <dgm:t>
        <a:bodyPr/>
        <a:lstStyle/>
        <a:p>
          <a:endParaRPr lang="en-US"/>
        </a:p>
      </dgm:t>
    </dgm:pt>
    <dgm:pt modelId="{6FA9114F-89D4-414D-9ADE-EAF4DCCF91BA}" type="pres">
      <dgm:prSet presAssocID="{224F97E1-1A77-4105-841D-B0E9263074BD}" presName="dummy" presStyleCnt="0"/>
      <dgm:spPr/>
    </dgm:pt>
    <dgm:pt modelId="{92F4210E-CDA9-496C-86F1-592DFE7B47A2}" type="pres">
      <dgm:prSet presAssocID="{EE7BFD7B-F945-4720-AAEA-E8EABFC2DDC7}" presName="sibTrans" presStyleLbl="sibTrans2D1" presStyleIdx="2" presStyleCnt="3"/>
      <dgm:spPr/>
      <dgm:t>
        <a:bodyPr/>
        <a:lstStyle/>
        <a:p>
          <a:endParaRPr lang="en-US"/>
        </a:p>
      </dgm:t>
    </dgm:pt>
  </dgm:ptLst>
  <dgm:cxnLst>
    <dgm:cxn modelId="{12F7C4DE-909E-4340-84D9-9E87E8B4FDDC}" type="presOf" srcId="{1F71B716-C16F-4B41-A91B-1650FD32E780}" destId="{82BC2E8D-53EE-4E68-B4D3-9E19CBFCE9F3}" srcOrd="0" destOrd="0" presId="urn:microsoft.com/office/officeart/2005/8/layout/radial6"/>
    <dgm:cxn modelId="{3FE12493-E082-4C9C-97B2-76A733FA25E8}" type="presOf" srcId="{EE7BFD7B-F945-4720-AAEA-E8EABFC2DDC7}" destId="{92F4210E-CDA9-496C-86F1-592DFE7B47A2}" srcOrd="0" destOrd="0" presId="urn:microsoft.com/office/officeart/2005/8/layout/radial6"/>
    <dgm:cxn modelId="{DC009B13-8D30-4B6E-9F65-3FB4EDF07AC4}" type="presOf" srcId="{28F4A5C3-C757-43E2-B42D-38901AF118C8}" destId="{AF82F7EB-7772-4E4A-9AC4-6CF4E01A6368}" srcOrd="0" destOrd="0" presId="urn:microsoft.com/office/officeart/2005/8/layout/radial6"/>
    <dgm:cxn modelId="{417F16F2-F04B-4E7C-8174-64586A926371}" type="presOf" srcId="{AE2C1EE2-816A-4B0A-B4D8-0F028402C3BD}" destId="{53DB103B-D129-4DE7-B4CE-4D314AA1BCAC}" srcOrd="0" destOrd="0" presId="urn:microsoft.com/office/officeart/2005/8/layout/radial6"/>
    <dgm:cxn modelId="{AEB4840F-0DC2-4A71-9926-2E37A9EC15C7}" srcId="{5C9FEB41-609D-4AA7-9780-C2DF3A178C18}" destId="{0CA04D3C-593E-445A-ADD3-9F25BF4074C7}" srcOrd="1" destOrd="0" parTransId="{1F108487-8CA7-4234-A8AE-76CA0CED8E94}" sibTransId="{AE2C1EE2-816A-4B0A-B4D8-0F028402C3BD}"/>
    <dgm:cxn modelId="{D169C5C4-BDA0-4D69-ADFD-BDCF6E38B471}" srcId="{28F4A5C3-C757-43E2-B42D-38901AF118C8}" destId="{5C9FEB41-609D-4AA7-9780-C2DF3A178C18}" srcOrd="0" destOrd="0" parTransId="{874597A3-7738-48E2-94FD-C1F9474BC46E}" sibTransId="{D02134D1-957F-4575-BE50-40D8DB6998DA}"/>
    <dgm:cxn modelId="{3A05E2BB-8B46-40FB-9168-35F9CE245FA2}" type="presOf" srcId="{0CA04D3C-593E-445A-ADD3-9F25BF4074C7}" destId="{B52CFD0B-B4A0-4F38-BE4F-07F3F0924C64}" srcOrd="0" destOrd="0" presId="urn:microsoft.com/office/officeart/2005/8/layout/radial6"/>
    <dgm:cxn modelId="{A55D0E3F-68D4-4269-B628-D42BD393FC5F}" type="presOf" srcId="{224F97E1-1A77-4105-841D-B0E9263074BD}" destId="{D5894202-34C8-452C-AC4B-980DE68FCC85}" srcOrd="0" destOrd="0" presId="urn:microsoft.com/office/officeart/2005/8/layout/radial6"/>
    <dgm:cxn modelId="{F58830AF-B2C5-482F-9F04-B10E493B37ED}" srcId="{5C9FEB41-609D-4AA7-9780-C2DF3A178C18}" destId="{1F71B716-C16F-4B41-A91B-1650FD32E780}" srcOrd="0" destOrd="0" parTransId="{358965A5-2033-4678-A709-6F7205FD7B6C}" sibTransId="{9787A3C8-C451-4BE4-82BD-2F7505BAC707}"/>
    <dgm:cxn modelId="{9EDD5233-196B-48C3-99E6-8696CF29E63B}" srcId="{5C9FEB41-609D-4AA7-9780-C2DF3A178C18}" destId="{224F97E1-1A77-4105-841D-B0E9263074BD}" srcOrd="2" destOrd="0" parTransId="{C765EEBC-B01E-43C4-ADE8-56CF006A4F77}" sibTransId="{EE7BFD7B-F945-4720-AAEA-E8EABFC2DDC7}"/>
    <dgm:cxn modelId="{F17877F2-DBE7-428C-BEFF-2B3CF7DFE877}" type="presOf" srcId="{9787A3C8-C451-4BE4-82BD-2F7505BAC707}" destId="{DD2881AC-2887-4378-BAE5-0D4A419B68DD}" srcOrd="0" destOrd="0" presId="urn:microsoft.com/office/officeart/2005/8/layout/radial6"/>
    <dgm:cxn modelId="{056C964B-C6AA-408F-95A9-2D191E20031D}" type="presOf" srcId="{5C9FEB41-609D-4AA7-9780-C2DF3A178C18}" destId="{52A88B5F-7F61-498E-B2B6-9753BF9333AD}" srcOrd="0" destOrd="0" presId="urn:microsoft.com/office/officeart/2005/8/layout/radial6"/>
    <dgm:cxn modelId="{88023897-1BD7-438F-94D8-75D695285EB1}" type="presParOf" srcId="{AF82F7EB-7772-4E4A-9AC4-6CF4E01A6368}" destId="{52A88B5F-7F61-498E-B2B6-9753BF9333AD}" srcOrd="0" destOrd="0" presId="urn:microsoft.com/office/officeart/2005/8/layout/radial6"/>
    <dgm:cxn modelId="{26203A6F-4C73-4C57-AEB9-4414E3B665E3}" type="presParOf" srcId="{AF82F7EB-7772-4E4A-9AC4-6CF4E01A6368}" destId="{82BC2E8D-53EE-4E68-B4D3-9E19CBFCE9F3}" srcOrd="1" destOrd="0" presId="urn:microsoft.com/office/officeart/2005/8/layout/radial6"/>
    <dgm:cxn modelId="{9C4F9B35-2B2A-4DE6-8645-B98EF777B7DA}" type="presParOf" srcId="{AF82F7EB-7772-4E4A-9AC4-6CF4E01A6368}" destId="{D9826009-6A23-45BC-9571-369C9A64A865}" srcOrd="2" destOrd="0" presId="urn:microsoft.com/office/officeart/2005/8/layout/radial6"/>
    <dgm:cxn modelId="{F5741D72-E981-419F-B3EA-AF474B991201}" type="presParOf" srcId="{AF82F7EB-7772-4E4A-9AC4-6CF4E01A6368}" destId="{DD2881AC-2887-4378-BAE5-0D4A419B68DD}" srcOrd="3" destOrd="0" presId="urn:microsoft.com/office/officeart/2005/8/layout/radial6"/>
    <dgm:cxn modelId="{28701A94-5D50-43E9-9734-4EAC67596224}" type="presParOf" srcId="{AF82F7EB-7772-4E4A-9AC4-6CF4E01A6368}" destId="{B52CFD0B-B4A0-4F38-BE4F-07F3F0924C64}" srcOrd="4" destOrd="0" presId="urn:microsoft.com/office/officeart/2005/8/layout/radial6"/>
    <dgm:cxn modelId="{8AB608B4-67DF-4E2F-907B-F9F9BC76F970}" type="presParOf" srcId="{AF82F7EB-7772-4E4A-9AC4-6CF4E01A6368}" destId="{F5EDC877-0293-4C88-82E9-0E3252013C6B}" srcOrd="5" destOrd="0" presId="urn:microsoft.com/office/officeart/2005/8/layout/radial6"/>
    <dgm:cxn modelId="{EEA5E244-897A-4BE2-91F3-8B136D817B83}" type="presParOf" srcId="{AF82F7EB-7772-4E4A-9AC4-6CF4E01A6368}" destId="{53DB103B-D129-4DE7-B4CE-4D314AA1BCAC}" srcOrd="6" destOrd="0" presId="urn:microsoft.com/office/officeart/2005/8/layout/radial6"/>
    <dgm:cxn modelId="{FB6740F8-9377-40BF-B567-9AC6D7CF9560}" type="presParOf" srcId="{AF82F7EB-7772-4E4A-9AC4-6CF4E01A6368}" destId="{D5894202-34C8-452C-AC4B-980DE68FCC85}" srcOrd="7" destOrd="0" presId="urn:microsoft.com/office/officeart/2005/8/layout/radial6"/>
    <dgm:cxn modelId="{178CE08D-A50C-40C7-8C78-49B26E6CFA53}" type="presParOf" srcId="{AF82F7EB-7772-4E4A-9AC4-6CF4E01A6368}" destId="{6FA9114F-89D4-414D-9ADE-EAF4DCCF91BA}" srcOrd="8" destOrd="0" presId="urn:microsoft.com/office/officeart/2005/8/layout/radial6"/>
    <dgm:cxn modelId="{5C2C8913-4ED9-4B80-91ED-A8F8E03A91ED}" type="presParOf" srcId="{AF82F7EB-7772-4E4A-9AC4-6CF4E01A6368}" destId="{92F4210E-CDA9-496C-86F1-592DFE7B47A2}" srcOrd="9"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2DE12F1-9857-4439-AA74-290BA1647817}" type="doc">
      <dgm:prSet loTypeId="urn:microsoft.com/office/officeart/2005/8/layout/default" loCatId="list" qsTypeId="urn:microsoft.com/office/officeart/2005/8/quickstyle/simple1" qsCatId="simple" csTypeId="urn:microsoft.com/office/officeart/2005/8/colors/accent1_2" csCatId="accent1" phldr="0"/>
      <dgm:spPr/>
      <dgm:t>
        <a:bodyPr/>
        <a:lstStyle/>
        <a:p>
          <a:endParaRPr lang="en-US"/>
        </a:p>
      </dgm:t>
    </dgm:pt>
    <dgm:pt modelId="{5E7E5EBA-B4C6-42ED-A4B4-7C0024422E34}" type="pres">
      <dgm:prSet presAssocID="{B2DE12F1-9857-4439-AA74-290BA1647817}" presName="diagram" presStyleCnt="0">
        <dgm:presLayoutVars>
          <dgm:dir/>
          <dgm:resizeHandles val="exact"/>
        </dgm:presLayoutVars>
      </dgm:prSet>
      <dgm:spPr/>
      <dgm:t>
        <a:bodyPr/>
        <a:lstStyle/>
        <a:p>
          <a:endParaRPr lang="en-US"/>
        </a:p>
      </dgm:t>
    </dgm:pt>
  </dgm:ptLst>
  <dgm:cxnLst>
    <dgm:cxn modelId="{6567B547-1F66-4862-8ECB-6408E0259926}" type="presOf" srcId="{B2DE12F1-9857-4439-AA74-290BA1647817}" destId="{5E7E5EBA-B4C6-42ED-A4B4-7C0024422E34}" srcOrd="0"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7C25CD-66B3-4153-BCAB-A85EDBC36540}" type="doc">
      <dgm:prSet loTypeId="urn:microsoft.com/office/officeart/2005/8/layout/process1" loCatId="process" qsTypeId="urn:microsoft.com/office/officeart/2005/8/quickstyle/simple1" qsCatId="simple" csTypeId="urn:microsoft.com/office/officeart/2005/8/colors/accent1_2" csCatId="accent1" phldr="1"/>
      <dgm:spPr/>
    </dgm:pt>
    <dgm:pt modelId="{9F6D2A0F-8EFC-4AFA-8175-27A3F3E30021}">
      <dgm:prSet phldrT="[Text]"/>
      <dgm:spPr/>
      <dgm:t>
        <a:bodyPr/>
        <a:lstStyle/>
        <a:p>
          <a:r>
            <a:rPr lang="en-US" dirty="0" smtClean="0"/>
            <a:t>PRE-TEST</a:t>
          </a:r>
        </a:p>
        <a:p>
          <a:r>
            <a:rPr lang="en-US" dirty="0" smtClean="0"/>
            <a:t>(Optional)</a:t>
          </a:r>
          <a:endParaRPr lang="en-US" dirty="0"/>
        </a:p>
      </dgm:t>
    </dgm:pt>
    <dgm:pt modelId="{417BFC8D-B54C-405B-BD86-6443B20F2805}" type="parTrans" cxnId="{E02A753C-6B75-42FA-B12C-62B6F32969EC}">
      <dgm:prSet/>
      <dgm:spPr/>
      <dgm:t>
        <a:bodyPr/>
        <a:lstStyle/>
        <a:p>
          <a:endParaRPr lang="en-US"/>
        </a:p>
      </dgm:t>
    </dgm:pt>
    <dgm:pt modelId="{4C33D3A0-015D-4F6C-B43F-0D89BA48D251}" type="sibTrans" cxnId="{E02A753C-6B75-42FA-B12C-62B6F32969EC}">
      <dgm:prSet/>
      <dgm:spPr/>
      <dgm:t>
        <a:bodyPr/>
        <a:lstStyle/>
        <a:p>
          <a:endParaRPr lang="en-US" dirty="0"/>
        </a:p>
      </dgm:t>
    </dgm:pt>
    <dgm:pt modelId="{C3A2E2D1-5ED0-45A4-B7F0-FE2F391E9AE0}">
      <dgm:prSet phldrT="[Text]"/>
      <dgm:spPr/>
      <dgm:t>
        <a:bodyPr/>
        <a:lstStyle/>
        <a:p>
          <a:r>
            <a:rPr lang="en-US" dirty="0" smtClean="0"/>
            <a:t>TEACH</a:t>
          </a:r>
          <a:endParaRPr lang="en-US" dirty="0"/>
        </a:p>
      </dgm:t>
    </dgm:pt>
    <dgm:pt modelId="{FD505291-CB1F-4745-9DAA-79B97939F4D1}" type="parTrans" cxnId="{9FD985D6-0E7C-43EB-A19A-0BB24EB7F566}">
      <dgm:prSet/>
      <dgm:spPr/>
      <dgm:t>
        <a:bodyPr/>
        <a:lstStyle/>
        <a:p>
          <a:endParaRPr lang="en-US"/>
        </a:p>
      </dgm:t>
    </dgm:pt>
    <dgm:pt modelId="{E887BF2A-4A8B-42BB-9BFE-E8C834F3ECCB}" type="sibTrans" cxnId="{9FD985D6-0E7C-43EB-A19A-0BB24EB7F566}">
      <dgm:prSet/>
      <dgm:spPr/>
      <dgm:t>
        <a:bodyPr/>
        <a:lstStyle/>
        <a:p>
          <a:endParaRPr lang="en-US" dirty="0"/>
        </a:p>
      </dgm:t>
    </dgm:pt>
    <dgm:pt modelId="{72E8DE15-CA7E-4B6E-8846-0FECC91980F0}">
      <dgm:prSet phldrT="[Text]"/>
      <dgm:spPr/>
      <dgm:t>
        <a:bodyPr/>
        <a:lstStyle/>
        <a:p>
          <a:r>
            <a:rPr lang="en-US" dirty="0" smtClean="0"/>
            <a:t>TEACH</a:t>
          </a:r>
          <a:endParaRPr lang="en-US" dirty="0"/>
        </a:p>
      </dgm:t>
    </dgm:pt>
    <dgm:pt modelId="{BB4F8A0C-CD0D-400E-B45F-4BCDA32DE08B}" type="parTrans" cxnId="{7F6F87D8-39D1-48A6-B0CE-23F367717AC0}">
      <dgm:prSet/>
      <dgm:spPr/>
      <dgm:t>
        <a:bodyPr/>
        <a:lstStyle/>
        <a:p>
          <a:endParaRPr lang="en-US"/>
        </a:p>
      </dgm:t>
    </dgm:pt>
    <dgm:pt modelId="{022DB804-D172-4C63-895D-08A403DE4F5F}" type="sibTrans" cxnId="{7F6F87D8-39D1-48A6-B0CE-23F367717AC0}">
      <dgm:prSet/>
      <dgm:spPr/>
      <dgm:t>
        <a:bodyPr/>
        <a:lstStyle/>
        <a:p>
          <a:endParaRPr lang="en-US" dirty="0"/>
        </a:p>
      </dgm:t>
    </dgm:pt>
    <dgm:pt modelId="{CFD4C41E-328C-4D8B-B19F-390E32A6EA07}">
      <dgm:prSet phldrT="[Text]"/>
      <dgm:spPr/>
      <dgm:t>
        <a:bodyPr/>
        <a:lstStyle/>
        <a:p>
          <a:r>
            <a:rPr lang="en-US" dirty="0" smtClean="0"/>
            <a:t>TEACH</a:t>
          </a:r>
          <a:endParaRPr lang="en-US" dirty="0"/>
        </a:p>
      </dgm:t>
    </dgm:pt>
    <dgm:pt modelId="{401444F2-8286-4DFC-8813-6188BB77AF5B}" type="parTrans" cxnId="{996FD138-7F4B-4760-9BC2-46CF0FB7B1C3}">
      <dgm:prSet/>
      <dgm:spPr/>
      <dgm:t>
        <a:bodyPr/>
        <a:lstStyle/>
        <a:p>
          <a:endParaRPr lang="en-US"/>
        </a:p>
      </dgm:t>
    </dgm:pt>
    <dgm:pt modelId="{4CA2584C-682C-49DA-9C56-0B31AA0DD0DD}" type="sibTrans" cxnId="{996FD138-7F4B-4760-9BC2-46CF0FB7B1C3}">
      <dgm:prSet/>
      <dgm:spPr/>
      <dgm:t>
        <a:bodyPr/>
        <a:lstStyle/>
        <a:p>
          <a:endParaRPr lang="en-US" dirty="0"/>
        </a:p>
      </dgm:t>
    </dgm:pt>
    <dgm:pt modelId="{626FEE0C-29D6-4D34-9F69-70F7456B97A3}">
      <dgm:prSet phldrT="[Text]"/>
      <dgm:spPr/>
      <dgm:t>
        <a:bodyPr/>
        <a:lstStyle/>
        <a:p>
          <a:r>
            <a:rPr lang="en-US" dirty="0" smtClean="0"/>
            <a:t>TEACH</a:t>
          </a:r>
          <a:endParaRPr lang="en-US" dirty="0"/>
        </a:p>
      </dgm:t>
    </dgm:pt>
    <dgm:pt modelId="{3A6D626F-B96F-4C0A-BE6E-D6F67A27A3FF}" type="parTrans" cxnId="{755BB004-A2F4-472E-9FD2-C329FDDB12E6}">
      <dgm:prSet/>
      <dgm:spPr/>
      <dgm:t>
        <a:bodyPr/>
        <a:lstStyle/>
        <a:p>
          <a:endParaRPr lang="en-US"/>
        </a:p>
      </dgm:t>
    </dgm:pt>
    <dgm:pt modelId="{BBD86A2C-4E64-47AA-A0BE-DB2B4FA1FB52}" type="sibTrans" cxnId="{755BB004-A2F4-472E-9FD2-C329FDDB12E6}">
      <dgm:prSet/>
      <dgm:spPr/>
      <dgm:t>
        <a:bodyPr/>
        <a:lstStyle/>
        <a:p>
          <a:endParaRPr lang="en-US" dirty="0"/>
        </a:p>
      </dgm:t>
    </dgm:pt>
    <dgm:pt modelId="{FE260E52-50F6-49F3-87D8-9A7A46A67B27}">
      <dgm:prSet phldrT="[Text]"/>
      <dgm:spPr/>
      <dgm:t>
        <a:bodyPr/>
        <a:lstStyle/>
        <a:p>
          <a:r>
            <a:rPr lang="en-US" dirty="0" smtClean="0"/>
            <a:t>TEACH</a:t>
          </a:r>
          <a:endParaRPr lang="en-US" dirty="0"/>
        </a:p>
      </dgm:t>
    </dgm:pt>
    <dgm:pt modelId="{30B3B561-1CF9-4873-9425-19B2433F0266}" type="parTrans" cxnId="{BD33F9BA-3133-457D-B9B5-FC0B45E491C2}">
      <dgm:prSet/>
      <dgm:spPr/>
      <dgm:t>
        <a:bodyPr/>
        <a:lstStyle/>
        <a:p>
          <a:endParaRPr lang="en-US"/>
        </a:p>
      </dgm:t>
    </dgm:pt>
    <dgm:pt modelId="{35894FDE-CAF1-4E28-97C5-0D0579B32310}" type="sibTrans" cxnId="{BD33F9BA-3133-457D-B9B5-FC0B45E491C2}">
      <dgm:prSet/>
      <dgm:spPr/>
      <dgm:t>
        <a:bodyPr/>
        <a:lstStyle/>
        <a:p>
          <a:endParaRPr lang="en-US" dirty="0"/>
        </a:p>
      </dgm:t>
    </dgm:pt>
    <dgm:pt modelId="{F3683A05-E24C-4433-8332-A64C1E045916}">
      <dgm:prSet phldrT="[Text]"/>
      <dgm:spPr/>
      <dgm:t>
        <a:bodyPr/>
        <a:lstStyle/>
        <a:p>
          <a:r>
            <a:rPr lang="en-US" dirty="0" smtClean="0"/>
            <a:t>ASSIGN GRADE</a:t>
          </a:r>
          <a:endParaRPr lang="en-US" dirty="0"/>
        </a:p>
      </dgm:t>
    </dgm:pt>
    <dgm:pt modelId="{D544DDFB-4DCE-4E71-973C-BC7C116A882C}" type="parTrans" cxnId="{1568D20C-7FC9-4B3D-8E90-A181A701439D}">
      <dgm:prSet/>
      <dgm:spPr/>
      <dgm:t>
        <a:bodyPr/>
        <a:lstStyle/>
        <a:p>
          <a:endParaRPr lang="en-US"/>
        </a:p>
      </dgm:t>
    </dgm:pt>
    <dgm:pt modelId="{C2C2037C-FC2B-47EB-BB54-2F5587044133}" type="sibTrans" cxnId="{1568D20C-7FC9-4B3D-8E90-A181A701439D}">
      <dgm:prSet/>
      <dgm:spPr/>
      <dgm:t>
        <a:bodyPr/>
        <a:lstStyle/>
        <a:p>
          <a:endParaRPr lang="en-US"/>
        </a:p>
      </dgm:t>
    </dgm:pt>
    <dgm:pt modelId="{7267793C-7FC2-4FE5-B7BC-6D99FCD6B498}" type="pres">
      <dgm:prSet presAssocID="{787C25CD-66B3-4153-BCAB-A85EDBC36540}" presName="Name0" presStyleCnt="0">
        <dgm:presLayoutVars>
          <dgm:dir/>
          <dgm:resizeHandles val="exact"/>
        </dgm:presLayoutVars>
      </dgm:prSet>
      <dgm:spPr/>
    </dgm:pt>
    <dgm:pt modelId="{E30845D7-4E6B-4D5B-81BE-E026660A1145}" type="pres">
      <dgm:prSet presAssocID="{9F6D2A0F-8EFC-4AFA-8175-27A3F3E30021}" presName="node" presStyleLbl="node1" presStyleIdx="0" presStyleCnt="7">
        <dgm:presLayoutVars>
          <dgm:bulletEnabled val="1"/>
        </dgm:presLayoutVars>
      </dgm:prSet>
      <dgm:spPr/>
      <dgm:t>
        <a:bodyPr/>
        <a:lstStyle/>
        <a:p>
          <a:endParaRPr lang="en-US"/>
        </a:p>
      </dgm:t>
    </dgm:pt>
    <dgm:pt modelId="{1D27117C-D1A9-4AF5-BACF-206F6B936AE3}" type="pres">
      <dgm:prSet presAssocID="{4C33D3A0-015D-4F6C-B43F-0D89BA48D251}" presName="sibTrans" presStyleLbl="sibTrans2D1" presStyleIdx="0" presStyleCnt="6"/>
      <dgm:spPr/>
      <dgm:t>
        <a:bodyPr/>
        <a:lstStyle/>
        <a:p>
          <a:endParaRPr lang="en-US"/>
        </a:p>
      </dgm:t>
    </dgm:pt>
    <dgm:pt modelId="{4E926FC2-DEE5-48A1-B05A-ED931390FDE8}" type="pres">
      <dgm:prSet presAssocID="{4C33D3A0-015D-4F6C-B43F-0D89BA48D251}" presName="connectorText" presStyleLbl="sibTrans2D1" presStyleIdx="0" presStyleCnt="6"/>
      <dgm:spPr/>
      <dgm:t>
        <a:bodyPr/>
        <a:lstStyle/>
        <a:p>
          <a:endParaRPr lang="en-US"/>
        </a:p>
      </dgm:t>
    </dgm:pt>
    <dgm:pt modelId="{CA8D1863-1EA7-4B17-9E32-BE13BA5BE532}" type="pres">
      <dgm:prSet presAssocID="{C3A2E2D1-5ED0-45A4-B7F0-FE2F391E9AE0}" presName="node" presStyleLbl="node1" presStyleIdx="1" presStyleCnt="7">
        <dgm:presLayoutVars>
          <dgm:bulletEnabled val="1"/>
        </dgm:presLayoutVars>
      </dgm:prSet>
      <dgm:spPr/>
      <dgm:t>
        <a:bodyPr/>
        <a:lstStyle/>
        <a:p>
          <a:endParaRPr lang="en-US"/>
        </a:p>
      </dgm:t>
    </dgm:pt>
    <dgm:pt modelId="{4F5E6FBA-0CF3-44A7-BC09-3D20F3D886E9}" type="pres">
      <dgm:prSet presAssocID="{E887BF2A-4A8B-42BB-9BFE-E8C834F3ECCB}" presName="sibTrans" presStyleLbl="sibTrans2D1" presStyleIdx="1" presStyleCnt="6"/>
      <dgm:spPr/>
      <dgm:t>
        <a:bodyPr/>
        <a:lstStyle/>
        <a:p>
          <a:endParaRPr lang="en-US"/>
        </a:p>
      </dgm:t>
    </dgm:pt>
    <dgm:pt modelId="{00581980-0A78-46FA-94DB-EAABF8417C43}" type="pres">
      <dgm:prSet presAssocID="{E887BF2A-4A8B-42BB-9BFE-E8C834F3ECCB}" presName="connectorText" presStyleLbl="sibTrans2D1" presStyleIdx="1" presStyleCnt="6"/>
      <dgm:spPr/>
      <dgm:t>
        <a:bodyPr/>
        <a:lstStyle/>
        <a:p>
          <a:endParaRPr lang="en-US"/>
        </a:p>
      </dgm:t>
    </dgm:pt>
    <dgm:pt modelId="{1E06063B-CF1C-464E-9533-57B5650DDEE8}" type="pres">
      <dgm:prSet presAssocID="{72E8DE15-CA7E-4B6E-8846-0FECC91980F0}" presName="node" presStyleLbl="node1" presStyleIdx="2" presStyleCnt="7">
        <dgm:presLayoutVars>
          <dgm:bulletEnabled val="1"/>
        </dgm:presLayoutVars>
      </dgm:prSet>
      <dgm:spPr/>
      <dgm:t>
        <a:bodyPr/>
        <a:lstStyle/>
        <a:p>
          <a:endParaRPr lang="en-US"/>
        </a:p>
      </dgm:t>
    </dgm:pt>
    <dgm:pt modelId="{860267E3-52AE-4B03-AE50-1282AA2E3E51}" type="pres">
      <dgm:prSet presAssocID="{022DB804-D172-4C63-895D-08A403DE4F5F}" presName="sibTrans" presStyleLbl="sibTrans2D1" presStyleIdx="2" presStyleCnt="6"/>
      <dgm:spPr/>
      <dgm:t>
        <a:bodyPr/>
        <a:lstStyle/>
        <a:p>
          <a:endParaRPr lang="en-US"/>
        </a:p>
      </dgm:t>
    </dgm:pt>
    <dgm:pt modelId="{0E69EAC1-8FCB-4DF0-89B4-A920B9C3230F}" type="pres">
      <dgm:prSet presAssocID="{022DB804-D172-4C63-895D-08A403DE4F5F}" presName="connectorText" presStyleLbl="sibTrans2D1" presStyleIdx="2" presStyleCnt="6"/>
      <dgm:spPr/>
      <dgm:t>
        <a:bodyPr/>
        <a:lstStyle/>
        <a:p>
          <a:endParaRPr lang="en-US"/>
        </a:p>
      </dgm:t>
    </dgm:pt>
    <dgm:pt modelId="{825EB51C-0C73-496D-923F-8D767D811AF0}" type="pres">
      <dgm:prSet presAssocID="{626FEE0C-29D6-4D34-9F69-70F7456B97A3}" presName="node" presStyleLbl="node1" presStyleIdx="3" presStyleCnt="7">
        <dgm:presLayoutVars>
          <dgm:bulletEnabled val="1"/>
        </dgm:presLayoutVars>
      </dgm:prSet>
      <dgm:spPr/>
      <dgm:t>
        <a:bodyPr/>
        <a:lstStyle/>
        <a:p>
          <a:endParaRPr lang="en-US"/>
        </a:p>
      </dgm:t>
    </dgm:pt>
    <dgm:pt modelId="{344A1D39-3CB4-422E-83A7-28C9A5769F6B}" type="pres">
      <dgm:prSet presAssocID="{BBD86A2C-4E64-47AA-A0BE-DB2B4FA1FB52}" presName="sibTrans" presStyleLbl="sibTrans2D1" presStyleIdx="3" presStyleCnt="6"/>
      <dgm:spPr/>
      <dgm:t>
        <a:bodyPr/>
        <a:lstStyle/>
        <a:p>
          <a:endParaRPr lang="en-US"/>
        </a:p>
      </dgm:t>
    </dgm:pt>
    <dgm:pt modelId="{E531E28A-E112-4D03-AD43-013F38AB3098}" type="pres">
      <dgm:prSet presAssocID="{BBD86A2C-4E64-47AA-A0BE-DB2B4FA1FB52}" presName="connectorText" presStyleLbl="sibTrans2D1" presStyleIdx="3" presStyleCnt="6"/>
      <dgm:spPr/>
      <dgm:t>
        <a:bodyPr/>
        <a:lstStyle/>
        <a:p>
          <a:endParaRPr lang="en-US"/>
        </a:p>
      </dgm:t>
    </dgm:pt>
    <dgm:pt modelId="{461AD077-F8FF-4D7E-8499-397558ED80BB}" type="pres">
      <dgm:prSet presAssocID="{FE260E52-50F6-49F3-87D8-9A7A46A67B27}" presName="node" presStyleLbl="node1" presStyleIdx="4" presStyleCnt="7">
        <dgm:presLayoutVars>
          <dgm:bulletEnabled val="1"/>
        </dgm:presLayoutVars>
      </dgm:prSet>
      <dgm:spPr/>
      <dgm:t>
        <a:bodyPr/>
        <a:lstStyle/>
        <a:p>
          <a:endParaRPr lang="en-US"/>
        </a:p>
      </dgm:t>
    </dgm:pt>
    <dgm:pt modelId="{276E3D7D-0256-4AAE-90BB-2D8EA6DDEF80}" type="pres">
      <dgm:prSet presAssocID="{35894FDE-CAF1-4E28-97C5-0D0579B32310}" presName="sibTrans" presStyleLbl="sibTrans2D1" presStyleIdx="4" presStyleCnt="6"/>
      <dgm:spPr/>
      <dgm:t>
        <a:bodyPr/>
        <a:lstStyle/>
        <a:p>
          <a:endParaRPr lang="en-US"/>
        </a:p>
      </dgm:t>
    </dgm:pt>
    <dgm:pt modelId="{0DB7E098-5822-4DE5-A379-CF9FB5E2DEF4}" type="pres">
      <dgm:prSet presAssocID="{35894FDE-CAF1-4E28-97C5-0D0579B32310}" presName="connectorText" presStyleLbl="sibTrans2D1" presStyleIdx="4" presStyleCnt="6"/>
      <dgm:spPr/>
      <dgm:t>
        <a:bodyPr/>
        <a:lstStyle/>
        <a:p>
          <a:endParaRPr lang="en-US"/>
        </a:p>
      </dgm:t>
    </dgm:pt>
    <dgm:pt modelId="{285A9AE7-521F-4E3E-99B8-2B20118C6172}" type="pres">
      <dgm:prSet presAssocID="{CFD4C41E-328C-4D8B-B19F-390E32A6EA07}" presName="node" presStyleLbl="node1" presStyleIdx="5" presStyleCnt="7">
        <dgm:presLayoutVars>
          <dgm:bulletEnabled val="1"/>
        </dgm:presLayoutVars>
      </dgm:prSet>
      <dgm:spPr/>
      <dgm:t>
        <a:bodyPr/>
        <a:lstStyle/>
        <a:p>
          <a:endParaRPr lang="en-US"/>
        </a:p>
      </dgm:t>
    </dgm:pt>
    <dgm:pt modelId="{8CF9F9C3-E452-4774-A640-25390F69190F}" type="pres">
      <dgm:prSet presAssocID="{4CA2584C-682C-49DA-9C56-0B31AA0DD0DD}" presName="sibTrans" presStyleLbl="sibTrans2D1" presStyleIdx="5" presStyleCnt="6"/>
      <dgm:spPr/>
      <dgm:t>
        <a:bodyPr/>
        <a:lstStyle/>
        <a:p>
          <a:endParaRPr lang="en-US"/>
        </a:p>
      </dgm:t>
    </dgm:pt>
    <dgm:pt modelId="{E36F354C-3F93-4379-9829-E97D03E3D550}" type="pres">
      <dgm:prSet presAssocID="{4CA2584C-682C-49DA-9C56-0B31AA0DD0DD}" presName="connectorText" presStyleLbl="sibTrans2D1" presStyleIdx="5" presStyleCnt="6"/>
      <dgm:spPr/>
      <dgm:t>
        <a:bodyPr/>
        <a:lstStyle/>
        <a:p>
          <a:endParaRPr lang="en-US"/>
        </a:p>
      </dgm:t>
    </dgm:pt>
    <dgm:pt modelId="{463DC6D0-2CDF-4F3D-AAF4-30FF8E1CA832}" type="pres">
      <dgm:prSet presAssocID="{F3683A05-E24C-4433-8332-A64C1E045916}" presName="node" presStyleLbl="node1" presStyleIdx="6" presStyleCnt="7">
        <dgm:presLayoutVars>
          <dgm:bulletEnabled val="1"/>
        </dgm:presLayoutVars>
      </dgm:prSet>
      <dgm:spPr/>
      <dgm:t>
        <a:bodyPr/>
        <a:lstStyle/>
        <a:p>
          <a:endParaRPr lang="en-US"/>
        </a:p>
      </dgm:t>
    </dgm:pt>
  </dgm:ptLst>
  <dgm:cxnLst>
    <dgm:cxn modelId="{9326802F-0813-4EC1-8293-BCD6241590BC}" type="presOf" srcId="{72E8DE15-CA7E-4B6E-8846-0FECC91980F0}" destId="{1E06063B-CF1C-464E-9533-57B5650DDEE8}" srcOrd="0" destOrd="0" presId="urn:microsoft.com/office/officeart/2005/8/layout/process1"/>
    <dgm:cxn modelId="{7921A94A-71EC-4C67-9B37-F12932C99FD7}" type="presOf" srcId="{022DB804-D172-4C63-895D-08A403DE4F5F}" destId="{0E69EAC1-8FCB-4DF0-89B4-A920B9C3230F}" srcOrd="1" destOrd="0" presId="urn:microsoft.com/office/officeart/2005/8/layout/process1"/>
    <dgm:cxn modelId="{C4F9E1C8-9B7B-4561-B9BF-8531E21E6C2A}" type="presOf" srcId="{787C25CD-66B3-4153-BCAB-A85EDBC36540}" destId="{7267793C-7FC2-4FE5-B7BC-6D99FCD6B498}" srcOrd="0" destOrd="0" presId="urn:microsoft.com/office/officeart/2005/8/layout/process1"/>
    <dgm:cxn modelId="{755BB004-A2F4-472E-9FD2-C329FDDB12E6}" srcId="{787C25CD-66B3-4153-BCAB-A85EDBC36540}" destId="{626FEE0C-29D6-4D34-9F69-70F7456B97A3}" srcOrd="3" destOrd="0" parTransId="{3A6D626F-B96F-4C0A-BE6E-D6F67A27A3FF}" sibTransId="{BBD86A2C-4E64-47AA-A0BE-DB2B4FA1FB52}"/>
    <dgm:cxn modelId="{A5ED2D0A-58F7-4A1E-9BC1-3694D8777A5A}" type="presOf" srcId="{C3A2E2D1-5ED0-45A4-B7F0-FE2F391E9AE0}" destId="{CA8D1863-1EA7-4B17-9E32-BE13BA5BE532}" srcOrd="0" destOrd="0" presId="urn:microsoft.com/office/officeart/2005/8/layout/process1"/>
    <dgm:cxn modelId="{996FD138-7F4B-4760-9BC2-46CF0FB7B1C3}" srcId="{787C25CD-66B3-4153-BCAB-A85EDBC36540}" destId="{CFD4C41E-328C-4D8B-B19F-390E32A6EA07}" srcOrd="5" destOrd="0" parTransId="{401444F2-8286-4DFC-8813-6188BB77AF5B}" sibTransId="{4CA2584C-682C-49DA-9C56-0B31AA0DD0DD}"/>
    <dgm:cxn modelId="{9F725191-8B0B-4F65-9B90-154A83E4BB2A}" type="presOf" srcId="{BBD86A2C-4E64-47AA-A0BE-DB2B4FA1FB52}" destId="{344A1D39-3CB4-422E-83A7-28C9A5769F6B}" srcOrd="0" destOrd="0" presId="urn:microsoft.com/office/officeart/2005/8/layout/process1"/>
    <dgm:cxn modelId="{122C0008-FEC3-42A2-A93E-7084264EF607}" type="presOf" srcId="{35894FDE-CAF1-4E28-97C5-0D0579B32310}" destId="{0DB7E098-5822-4DE5-A379-CF9FB5E2DEF4}" srcOrd="1" destOrd="0" presId="urn:microsoft.com/office/officeart/2005/8/layout/process1"/>
    <dgm:cxn modelId="{84107D39-356D-40A8-B5A5-4BEDBC34E764}" type="presOf" srcId="{35894FDE-CAF1-4E28-97C5-0D0579B32310}" destId="{276E3D7D-0256-4AAE-90BB-2D8EA6DDEF80}" srcOrd="0" destOrd="0" presId="urn:microsoft.com/office/officeart/2005/8/layout/process1"/>
    <dgm:cxn modelId="{DAE29B43-1B33-42D0-800C-90A570F4A495}" type="presOf" srcId="{E887BF2A-4A8B-42BB-9BFE-E8C834F3ECCB}" destId="{4F5E6FBA-0CF3-44A7-BC09-3D20F3D886E9}" srcOrd="0" destOrd="0" presId="urn:microsoft.com/office/officeart/2005/8/layout/process1"/>
    <dgm:cxn modelId="{9FD985D6-0E7C-43EB-A19A-0BB24EB7F566}" srcId="{787C25CD-66B3-4153-BCAB-A85EDBC36540}" destId="{C3A2E2D1-5ED0-45A4-B7F0-FE2F391E9AE0}" srcOrd="1" destOrd="0" parTransId="{FD505291-CB1F-4745-9DAA-79B97939F4D1}" sibTransId="{E887BF2A-4A8B-42BB-9BFE-E8C834F3ECCB}"/>
    <dgm:cxn modelId="{7F6F87D8-39D1-48A6-B0CE-23F367717AC0}" srcId="{787C25CD-66B3-4153-BCAB-A85EDBC36540}" destId="{72E8DE15-CA7E-4B6E-8846-0FECC91980F0}" srcOrd="2" destOrd="0" parTransId="{BB4F8A0C-CD0D-400E-B45F-4BCDA32DE08B}" sibTransId="{022DB804-D172-4C63-895D-08A403DE4F5F}"/>
    <dgm:cxn modelId="{E02A753C-6B75-42FA-B12C-62B6F32969EC}" srcId="{787C25CD-66B3-4153-BCAB-A85EDBC36540}" destId="{9F6D2A0F-8EFC-4AFA-8175-27A3F3E30021}" srcOrd="0" destOrd="0" parTransId="{417BFC8D-B54C-405B-BD86-6443B20F2805}" sibTransId="{4C33D3A0-015D-4F6C-B43F-0D89BA48D251}"/>
    <dgm:cxn modelId="{BD33F9BA-3133-457D-B9B5-FC0B45E491C2}" srcId="{787C25CD-66B3-4153-BCAB-A85EDBC36540}" destId="{FE260E52-50F6-49F3-87D8-9A7A46A67B27}" srcOrd="4" destOrd="0" parTransId="{30B3B561-1CF9-4873-9425-19B2433F0266}" sibTransId="{35894FDE-CAF1-4E28-97C5-0D0579B32310}"/>
    <dgm:cxn modelId="{44648206-99D6-4A9B-BF75-AFAE4E44B52A}" type="presOf" srcId="{9F6D2A0F-8EFC-4AFA-8175-27A3F3E30021}" destId="{E30845D7-4E6B-4D5B-81BE-E026660A1145}" srcOrd="0" destOrd="0" presId="urn:microsoft.com/office/officeart/2005/8/layout/process1"/>
    <dgm:cxn modelId="{07064971-C137-4884-B535-8B33F95B0EAD}" type="presOf" srcId="{4C33D3A0-015D-4F6C-B43F-0D89BA48D251}" destId="{1D27117C-D1A9-4AF5-BACF-206F6B936AE3}" srcOrd="0" destOrd="0" presId="urn:microsoft.com/office/officeart/2005/8/layout/process1"/>
    <dgm:cxn modelId="{4024F605-8E43-4FA5-AF5B-5828888B5EB5}" type="presOf" srcId="{BBD86A2C-4E64-47AA-A0BE-DB2B4FA1FB52}" destId="{E531E28A-E112-4D03-AD43-013F38AB3098}" srcOrd="1" destOrd="0" presId="urn:microsoft.com/office/officeart/2005/8/layout/process1"/>
    <dgm:cxn modelId="{4C3643D6-A4C8-4A74-BADD-285C1190935C}" type="presOf" srcId="{626FEE0C-29D6-4D34-9F69-70F7456B97A3}" destId="{825EB51C-0C73-496D-923F-8D767D811AF0}" srcOrd="0" destOrd="0" presId="urn:microsoft.com/office/officeart/2005/8/layout/process1"/>
    <dgm:cxn modelId="{7B8FFE3E-9EFD-4FB7-AF4D-9496FADCA300}" type="presOf" srcId="{FE260E52-50F6-49F3-87D8-9A7A46A67B27}" destId="{461AD077-F8FF-4D7E-8499-397558ED80BB}" srcOrd="0" destOrd="0" presId="urn:microsoft.com/office/officeart/2005/8/layout/process1"/>
    <dgm:cxn modelId="{FC9E7003-4E8E-4BD5-9FD7-CE646A7DE9BF}" type="presOf" srcId="{F3683A05-E24C-4433-8332-A64C1E045916}" destId="{463DC6D0-2CDF-4F3D-AAF4-30FF8E1CA832}" srcOrd="0" destOrd="0" presId="urn:microsoft.com/office/officeart/2005/8/layout/process1"/>
    <dgm:cxn modelId="{AAD9FCFC-7208-427D-9D04-86DCEF4F9582}" type="presOf" srcId="{4CA2584C-682C-49DA-9C56-0B31AA0DD0DD}" destId="{8CF9F9C3-E452-4774-A640-25390F69190F}" srcOrd="0" destOrd="0" presId="urn:microsoft.com/office/officeart/2005/8/layout/process1"/>
    <dgm:cxn modelId="{20D836F1-4FB0-4210-BB4B-E6D1E9AD5626}" type="presOf" srcId="{4C33D3A0-015D-4F6C-B43F-0D89BA48D251}" destId="{4E926FC2-DEE5-48A1-B05A-ED931390FDE8}" srcOrd="1" destOrd="0" presId="urn:microsoft.com/office/officeart/2005/8/layout/process1"/>
    <dgm:cxn modelId="{F0A7C6BE-2E75-4EAB-8CC2-C0F30B0F219C}" type="presOf" srcId="{022DB804-D172-4C63-895D-08A403DE4F5F}" destId="{860267E3-52AE-4B03-AE50-1282AA2E3E51}" srcOrd="0" destOrd="0" presId="urn:microsoft.com/office/officeart/2005/8/layout/process1"/>
    <dgm:cxn modelId="{1568D20C-7FC9-4B3D-8E90-A181A701439D}" srcId="{787C25CD-66B3-4153-BCAB-A85EDBC36540}" destId="{F3683A05-E24C-4433-8332-A64C1E045916}" srcOrd="6" destOrd="0" parTransId="{D544DDFB-4DCE-4E71-973C-BC7C116A882C}" sibTransId="{C2C2037C-FC2B-47EB-BB54-2F5587044133}"/>
    <dgm:cxn modelId="{F7F8336B-887D-4324-9054-7C9825C236BC}" type="presOf" srcId="{CFD4C41E-328C-4D8B-B19F-390E32A6EA07}" destId="{285A9AE7-521F-4E3E-99B8-2B20118C6172}" srcOrd="0" destOrd="0" presId="urn:microsoft.com/office/officeart/2005/8/layout/process1"/>
    <dgm:cxn modelId="{CD59E12A-5180-44A3-91BE-83FDF5395DBB}" type="presOf" srcId="{E887BF2A-4A8B-42BB-9BFE-E8C834F3ECCB}" destId="{00581980-0A78-46FA-94DB-EAABF8417C43}" srcOrd="1" destOrd="0" presId="urn:microsoft.com/office/officeart/2005/8/layout/process1"/>
    <dgm:cxn modelId="{A27E51F7-9D0D-4F11-8394-078153EDF60B}" type="presOf" srcId="{4CA2584C-682C-49DA-9C56-0B31AA0DD0DD}" destId="{E36F354C-3F93-4379-9829-E97D03E3D550}" srcOrd="1" destOrd="0" presId="urn:microsoft.com/office/officeart/2005/8/layout/process1"/>
    <dgm:cxn modelId="{9C123AC1-CF44-4BBF-975F-66B8B25CF932}" type="presParOf" srcId="{7267793C-7FC2-4FE5-B7BC-6D99FCD6B498}" destId="{E30845D7-4E6B-4D5B-81BE-E026660A1145}" srcOrd="0" destOrd="0" presId="urn:microsoft.com/office/officeart/2005/8/layout/process1"/>
    <dgm:cxn modelId="{1776083D-4B20-4703-B7F2-4B85054BE1FB}" type="presParOf" srcId="{7267793C-7FC2-4FE5-B7BC-6D99FCD6B498}" destId="{1D27117C-D1A9-4AF5-BACF-206F6B936AE3}" srcOrd="1" destOrd="0" presId="urn:microsoft.com/office/officeart/2005/8/layout/process1"/>
    <dgm:cxn modelId="{AECC287C-5DCC-490B-AF6C-0BA113D1B80B}" type="presParOf" srcId="{1D27117C-D1A9-4AF5-BACF-206F6B936AE3}" destId="{4E926FC2-DEE5-48A1-B05A-ED931390FDE8}" srcOrd="0" destOrd="0" presId="urn:microsoft.com/office/officeart/2005/8/layout/process1"/>
    <dgm:cxn modelId="{A459C61D-93CA-44DE-AA80-98B2249349F3}" type="presParOf" srcId="{7267793C-7FC2-4FE5-B7BC-6D99FCD6B498}" destId="{CA8D1863-1EA7-4B17-9E32-BE13BA5BE532}" srcOrd="2" destOrd="0" presId="urn:microsoft.com/office/officeart/2005/8/layout/process1"/>
    <dgm:cxn modelId="{FC33EE9D-EC1E-4DBF-B93F-4B70C1FCE8FB}" type="presParOf" srcId="{7267793C-7FC2-4FE5-B7BC-6D99FCD6B498}" destId="{4F5E6FBA-0CF3-44A7-BC09-3D20F3D886E9}" srcOrd="3" destOrd="0" presId="urn:microsoft.com/office/officeart/2005/8/layout/process1"/>
    <dgm:cxn modelId="{035D0650-5220-4E86-8AF0-9275830E0687}" type="presParOf" srcId="{4F5E6FBA-0CF3-44A7-BC09-3D20F3D886E9}" destId="{00581980-0A78-46FA-94DB-EAABF8417C43}" srcOrd="0" destOrd="0" presId="urn:microsoft.com/office/officeart/2005/8/layout/process1"/>
    <dgm:cxn modelId="{78B23C12-B48E-46A9-8313-F4895D2F0351}" type="presParOf" srcId="{7267793C-7FC2-4FE5-B7BC-6D99FCD6B498}" destId="{1E06063B-CF1C-464E-9533-57B5650DDEE8}" srcOrd="4" destOrd="0" presId="urn:microsoft.com/office/officeart/2005/8/layout/process1"/>
    <dgm:cxn modelId="{F219A5F3-16BA-43B2-99E7-C960CA0600D5}" type="presParOf" srcId="{7267793C-7FC2-4FE5-B7BC-6D99FCD6B498}" destId="{860267E3-52AE-4B03-AE50-1282AA2E3E51}" srcOrd="5" destOrd="0" presId="urn:microsoft.com/office/officeart/2005/8/layout/process1"/>
    <dgm:cxn modelId="{0FE37E4E-0CC9-4DFD-9EC6-857F4F2C6DA4}" type="presParOf" srcId="{860267E3-52AE-4B03-AE50-1282AA2E3E51}" destId="{0E69EAC1-8FCB-4DF0-89B4-A920B9C3230F}" srcOrd="0" destOrd="0" presId="urn:microsoft.com/office/officeart/2005/8/layout/process1"/>
    <dgm:cxn modelId="{854075AA-E366-4A3B-9DD9-8EEA9B8C037A}" type="presParOf" srcId="{7267793C-7FC2-4FE5-B7BC-6D99FCD6B498}" destId="{825EB51C-0C73-496D-923F-8D767D811AF0}" srcOrd="6" destOrd="0" presId="urn:microsoft.com/office/officeart/2005/8/layout/process1"/>
    <dgm:cxn modelId="{DB9EC9F9-C0AA-4743-9A97-84E88851CE92}" type="presParOf" srcId="{7267793C-7FC2-4FE5-B7BC-6D99FCD6B498}" destId="{344A1D39-3CB4-422E-83A7-28C9A5769F6B}" srcOrd="7" destOrd="0" presId="urn:microsoft.com/office/officeart/2005/8/layout/process1"/>
    <dgm:cxn modelId="{D86F5284-3B67-4F2E-A0A9-90E46AE220EB}" type="presParOf" srcId="{344A1D39-3CB4-422E-83A7-28C9A5769F6B}" destId="{E531E28A-E112-4D03-AD43-013F38AB3098}" srcOrd="0" destOrd="0" presId="urn:microsoft.com/office/officeart/2005/8/layout/process1"/>
    <dgm:cxn modelId="{6EDFE988-1B63-4527-8880-21438C6C8C11}" type="presParOf" srcId="{7267793C-7FC2-4FE5-B7BC-6D99FCD6B498}" destId="{461AD077-F8FF-4D7E-8499-397558ED80BB}" srcOrd="8" destOrd="0" presId="urn:microsoft.com/office/officeart/2005/8/layout/process1"/>
    <dgm:cxn modelId="{269F497B-A669-4F08-8ABD-7259A750BBA4}" type="presParOf" srcId="{7267793C-7FC2-4FE5-B7BC-6D99FCD6B498}" destId="{276E3D7D-0256-4AAE-90BB-2D8EA6DDEF80}" srcOrd="9" destOrd="0" presId="urn:microsoft.com/office/officeart/2005/8/layout/process1"/>
    <dgm:cxn modelId="{944C38CB-C397-4FD2-9CC6-090858C30DAD}" type="presParOf" srcId="{276E3D7D-0256-4AAE-90BB-2D8EA6DDEF80}" destId="{0DB7E098-5822-4DE5-A379-CF9FB5E2DEF4}" srcOrd="0" destOrd="0" presId="urn:microsoft.com/office/officeart/2005/8/layout/process1"/>
    <dgm:cxn modelId="{1FB2AA32-A52A-4F9F-9447-E4964AF11BEF}" type="presParOf" srcId="{7267793C-7FC2-4FE5-B7BC-6D99FCD6B498}" destId="{285A9AE7-521F-4E3E-99B8-2B20118C6172}" srcOrd="10" destOrd="0" presId="urn:microsoft.com/office/officeart/2005/8/layout/process1"/>
    <dgm:cxn modelId="{2E7087B9-4C4D-49E0-BA9B-9721328D1373}" type="presParOf" srcId="{7267793C-7FC2-4FE5-B7BC-6D99FCD6B498}" destId="{8CF9F9C3-E452-4774-A640-25390F69190F}" srcOrd="11" destOrd="0" presId="urn:microsoft.com/office/officeart/2005/8/layout/process1"/>
    <dgm:cxn modelId="{B0FDB25C-46E7-4E03-B5CC-000E2E08528E}" type="presParOf" srcId="{8CF9F9C3-E452-4774-A640-25390F69190F}" destId="{E36F354C-3F93-4379-9829-E97D03E3D550}" srcOrd="0" destOrd="0" presId="urn:microsoft.com/office/officeart/2005/8/layout/process1"/>
    <dgm:cxn modelId="{DB7B4214-2229-4721-86F9-2907C5A4A818}" type="presParOf" srcId="{7267793C-7FC2-4FE5-B7BC-6D99FCD6B498}" destId="{463DC6D0-2CDF-4F3D-AAF4-30FF8E1CA832}" srcOrd="12" destOrd="0" presId="urn:microsoft.com/office/officeart/2005/8/layout/process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D352882-6CD3-44A6-B668-DA038CEAA896}" type="doc">
      <dgm:prSet loTypeId="urn:microsoft.com/office/officeart/2005/8/layout/process1" loCatId="process" qsTypeId="urn:microsoft.com/office/officeart/2005/8/quickstyle/simple1" qsCatId="simple" csTypeId="urn:microsoft.com/office/officeart/2005/8/colors/accent1_2" csCatId="accent1" phldr="1"/>
      <dgm:spPr/>
    </dgm:pt>
    <dgm:pt modelId="{D363B29E-A8D5-433E-B485-D506B979CF38}">
      <dgm:prSet phldrT="[Text]" custT="1"/>
      <dgm:spPr/>
      <dgm:t>
        <a:bodyPr/>
        <a:lstStyle/>
        <a:p>
          <a:r>
            <a:rPr lang="en-US" sz="1300" dirty="0" smtClean="0"/>
            <a:t>PRE-ASSESS</a:t>
          </a:r>
          <a:endParaRPr lang="en-US" sz="1300" dirty="0"/>
        </a:p>
      </dgm:t>
    </dgm:pt>
    <dgm:pt modelId="{730EEF5B-527C-4F8B-823A-E0643C0DA502}" type="parTrans" cxnId="{65B33972-F758-47B8-8C42-734A852727C0}">
      <dgm:prSet/>
      <dgm:spPr/>
      <dgm:t>
        <a:bodyPr/>
        <a:lstStyle/>
        <a:p>
          <a:endParaRPr lang="en-US"/>
        </a:p>
      </dgm:t>
    </dgm:pt>
    <dgm:pt modelId="{71761541-2173-48D3-8579-2D02EDA9014B}" type="sibTrans" cxnId="{65B33972-F758-47B8-8C42-734A852727C0}">
      <dgm:prSet/>
      <dgm:spPr/>
      <dgm:t>
        <a:bodyPr/>
        <a:lstStyle/>
        <a:p>
          <a:endParaRPr lang="en-US" dirty="0"/>
        </a:p>
      </dgm:t>
    </dgm:pt>
    <dgm:pt modelId="{D884F4C6-9E76-43A8-925D-8B9ADC4081E8}">
      <dgm:prSet phldrT="[Text]" custT="1"/>
      <dgm:spPr/>
      <dgm:t>
        <a:bodyPr/>
        <a:lstStyle/>
        <a:p>
          <a:r>
            <a:rPr lang="en-US" sz="1300" dirty="0" smtClean="0"/>
            <a:t>ANALYZE RESULTS</a:t>
          </a:r>
          <a:endParaRPr lang="en-US" sz="1300" dirty="0"/>
        </a:p>
      </dgm:t>
    </dgm:pt>
    <dgm:pt modelId="{B9E884BE-4B7C-4515-9888-5570BC899F23}" type="parTrans" cxnId="{89F1B612-CF76-412A-97E9-00CADD7F8A88}">
      <dgm:prSet/>
      <dgm:spPr/>
      <dgm:t>
        <a:bodyPr/>
        <a:lstStyle/>
        <a:p>
          <a:endParaRPr lang="en-US"/>
        </a:p>
      </dgm:t>
    </dgm:pt>
    <dgm:pt modelId="{879C59A7-2053-4965-B0C5-1AF0EBE53A8E}" type="sibTrans" cxnId="{89F1B612-CF76-412A-97E9-00CADD7F8A88}">
      <dgm:prSet/>
      <dgm:spPr/>
      <dgm:t>
        <a:bodyPr/>
        <a:lstStyle/>
        <a:p>
          <a:endParaRPr lang="en-US" dirty="0"/>
        </a:p>
      </dgm:t>
    </dgm:pt>
    <dgm:pt modelId="{BED3D8FF-4498-4E4D-8DFC-DEF0119FDC40}">
      <dgm:prSet phldrT="[Text]" custT="1"/>
      <dgm:spPr/>
      <dgm:t>
        <a:bodyPr/>
        <a:lstStyle/>
        <a:p>
          <a:r>
            <a:rPr lang="en-US" sz="800" dirty="0" smtClean="0"/>
            <a:t>PLAN FOR DIFFERENTIATED INSTRUCTION</a:t>
          </a:r>
          <a:endParaRPr lang="en-US" sz="800" dirty="0"/>
        </a:p>
      </dgm:t>
    </dgm:pt>
    <dgm:pt modelId="{D9262956-D41B-4566-8555-7E34A4228874}" type="parTrans" cxnId="{94639BBB-E201-4118-B3CE-0A1F516DEDE0}">
      <dgm:prSet/>
      <dgm:spPr/>
      <dgm:t>
        <a:bodyPr/>
        <a:lstStyle/>
        <a:p>
          <a:endParaRPr lang="en-US"/>
        </a:p>
      </dgm:t>
    </dgm:pt>
    <dgm:pt modelId="{378CAB33-340E-4E56-B483-93C5F3D8E715}" type="sibTrans" cxnId="{94639BBB-E201-4118-B3CE-0A1F516DEDE0}">
      <dgm:prSet/>
      <dgm:spPr/>
      <dgm:t>
        <a:bodyPr/>
        <a:lstStyle/>
        <a:p>
          <a:endParaRPr lang="en-US" dirty="0"/>
        </a:p>
      </dgm:t>
    </dgm:pt>
    <dgm:pt modelId="{39F0C7BF-6ECD-4551-B6A0-50A9FA03F391}">
      <dgm:prSet phldrT="[Text]" custT="1"/>
      <dgm:spPr/>
      <dgm:t>
        <a:bodyPr/>
        <a:lstStyle/>
        <a:p>
          <a:r>
            <a:rPr lang="en-US" sz="1300" dirty="0" smtClean="0"/>
            <a:t>TEACH</a:t>
          </a:r>
          <a:endParaRPr lang="en-US" sz="1300" dirty="0"/>
        </a:p>
      </dgm:t>
    </dgm:pt>
    <dgm:pt modelId="{57993E1E-3154-451F-880B-4868D6BE9B16}" type="parTrans" cxnId="{6D82B9D1-A7E6-421A-BDF2-D5CD6584A151}">
      <dgm:prSet/>
      <dgm:spPr/>
      <dgm:t>
        <a:bodyPr/>
        <a:lstStyle/>
        <a:p>
          <a:endParaRPr lang="en-US"/>
        </a:p>
      </dgm:t>
    </dgm:pt>
    <dgm:pt modelId="{D2FE76F4-B796-4E30-959D-30FD66ED06D0}" type="sibTrans" cxnId="{6D82B9D1-A7E6-421A-BDF2-D5CD6584A151}">
      <dgm:prSet/>
      <dgm:spPr/>
      <dgm:t>
        <a:bodyPr/>
        <a:lstStyle/>
        <a:p>
          <a:endParaRPr lang="en-US" dirty="0"/>
        </a:p>
      </dgm:t>
    </dgm:pt>
    <dgm:pt modelId="{4251BF04-7AB9-4EC1-87E7-FA0A2103F85E}">
      <dgm:prSet phldrT="[Text]"/>
      <dgm:spPr/>
      <dgm:t>
        <a:bodyPr/>
        <a:lstStyle/>
        <a:p>
          <a:r>
            <a:rPr lang="en-US" dirty="0" smtClean="0"/>
            <a:t>MONITOR, REFLECT, and ADJUST</a:t>
          </a:r>
          <a:endParaRPr lang="en-US" dirty="0"/>
        </a:p>
      </dgm:t>
    </dgm:pt>
    <dgm:pt modelId="{39998240-7BF1-43AE-B447-3961044D3E5B}" type="parTrans" cxnId="{BAB91D3D-F943-470F-9577-CFAD53074F94}">
      <dgm:prSet/>
      <dgm:spPr/>
      <dgm:t>
        <a:bodyPr/>
        <a:lstStyle/>
        <a:p>
          <a:endParaRPr lang="en-US"/>
        </a:p>
      </dgm:t>
    </dgm:pt>
    <dgm:pt modelId="{C8DDDF80-E4ED-4360-A23B-FF2560203BCA}" type="sibTrans" cxnId="{BAB91D3D-F943-470F-9577-CFAD53074F94}">
      <dgm:prSet/>
      <dgm:spPr/>
      <dgm:t>
        <a:bodyPr/>
        <a:lstStyle/>
        <a:p>
          <a:endParaRPr lang="en-US" dirty="0"/>
        </a:p>
      </dgm:t>
    </dgm:pt>
    <dgm:pt modelId="{754C5058-4F11-4611-8017-53F2743E2FD9}">
      <dgm:prSet phldrT="[Text]" custT="1"/>
      <dgm:spPr/>
      <dgm:t>
        <a:bodyPr/>
        <a:lstStyle/>
        <a:p>
          <a:r>
            <a:rPr lang="en-US" sz="1300" dirty="0" smtClean="0"/>
            <a:t>TEACH</a:t>
          </a:r>
          <a:endParaRPr lang="en-US" sz="1300" dirty="0"/>
        </a:p>
      </dgm:t>
    </dgm:pt>
    <dgm:pt modelId="{ABC4AF59-BCF1-4F57-9219-B6AE2E42B671}" type="parTrans" cxnId="{07580D27-13FC-448F-802F-580B4BC61D62}">
      <dgm:prSet/>
      <dgm:spPr/>
      <dgm:t>
        <a:bodyPr/>
        <a:lstStyle/>
        <a:p>
          <a:endParaRPr lang="en-US"/>
        </a:p>
      </dgm:t>
    </dgm:pt>
    <dgm:pt modelId="{F7AE94F2-118B-4BCB-AD03-E5B9E82E2728}" type="sibTrans" cxnId="{07580D27-13FC-448F-802F-580B4BC61D62}">
      <dgm:prSet/>
      <dgm:spPr/>
      <dgm:t>
        <a:bodyPr/>
        <a:lstStyle/>
        <a:p>
          <a:endParaRPr lang="en-US" dirty="0"/>
        </a:p>
      </dgm:t>
    </dgm:pt>
    <dgm:pt modelId="{20C6FC42-CB4F-4C74-9690-21724EA54AFD}">
      <dgm:prSet phldrT="[Text]" custT="1"/>
      <dgm:spPr/>
      <dgm:t>
        <a:bodyPr/>
        <a:lstStyle/>
        <a:p>
          <a:r>
            <a:rPr lang="en-US" sz="1300" dirty="0" smtClean="0"/>
            <a:t>POST-ASSESS</a:t>
          </a:r>
          <a:endParaRPr lang="en-US" sz="1300" dirty="0"/>
        </a:p>
      </dgm:t>
    </dgm:pt>
    <dgm:pt modelId="{45A3C218-75E6-4F9C-B683-E9335BE522C2}" type="parTrans" cxnId="{2B1A2C85-6F25-4767-9D76-0E1E9899678E}">
      <dgm:prSet/>
      <dgm:spPr/>
      <dgm:t>
        <a:bodyPr/>
        <a:lstStyle/>
        <a:p>
          <a:endParaRPr lang="en-US"/>
        </a:p>
      </dgm:t>
    </dgm:pt>
    <dgm:pt modelId="{B7568417-90AA-4572-B3A9-9E15052CA89F}" type="sibTrans" cxnId="{2B1A2C85-6F25-4767-9D76-0E1E9899678E}">
      <dgm:prSet/>
      <dgm:spPr/>
      <dgm:t>
        <a:bodyPr/>
        <a:lstStyle/>
        <a:p>
          <a:endParaRPr lang="en-US"/>
        </a:p>
      </dgm:t>
    </dgm:pt>
    <dgm:pt modelId="{84BA809D-0FD9-4F24-98AF-9E2F1B4EF813}" type="pres">
      <dgm:prSet presAssocID="{DD352882-6CD3-44A6-B668-DA038CEAA896}" presName="Name0" presStyleCnt="0">
        <dgm:presLayoutVars>
          <dgm:dir/>
          <dgm:resizeHandles val="exact"/>
        </dgm:presLayoutVars>
      </dgm:prSet>
      <dgm:spPr/>
    </dgm:pt>
    <dgm:pt modelId="{0C97FC99-DAF5-4041-A397-DEB457CFEEA4}" type="pres">
      <dgm:prSet presAssocID="{D363B29E-A8D5-433E-B485-D506B979CF38}" presName="node" presStyleLbl="node1" presStyleIdx="0" presStyleCnt="7">
        <dgm:presLayoutVars>
          <dgm:bulletEnabled val="1"/>
        </dgm:presLayoutVars>
      </dgm:prSet>
      <dgm:spPr/>
      <dgm:t>
        <a:bodyPr/>
        <a:lstStyle/>
        <a:p>
          <a:endParaRPr lang="en-US"/>
        </a:p>
      </dgm:t>
    </dgm:pt>
    <dgm:pt modelId="{4B7A62D6-123E-4344-9FA8-C9612BBA7870}" type="pres">
      <dgm:prSet presAssocID="{71761541-2173-48D3-8579-2D02EDA9014B}" presName="sibTrans" presStyleLbl="sibTrans2D1" presStyleIdx="0" presStyleCnt="6"/>
      <dgm:spPr/>
      <dgm:t>
        <a:bodyPr/>
        <a:lstStyle/>
        <a:p>
          <a:endParaRPr lang="en-US"/>
        </a:p>
      </dgm:t>
    </dgm:pt>
    <dgm:pt modelId="{1F9F2922-3852-465F-B2BA-0BE50A39ED5B}" type="pres">
      <dgm:prSet presAssocID="{71761541-2173-48D3-8579-2D02EDA9014B}" presName="connectorText" presStyleLbl="sibTrans2D1" presStyleIdx="0" presStyleCnt="6"/>
      <dgm:spPr/>
      <dgm:t>
        <a:bodyPr/>
        <a:lstStyle/>
        <a:p>
          <a:endParaRPr lang="en-US"/>
        </a:p>
      </dgm:t>
    </dgm:pt>
    <dgm:pt modelId="{1F6AD7B5-8E84-49D5-82EB-3AA372EC0D20}" type="pres">
      <dgm:prSet presAssocID="{D884F4C6-9E76-43A8-925D-8B9ADC4081E8}" presName="node" presStyleLbl="node1" presStyleIdx="1" presStyleCnt="7">
        <dgm:presLayoutVars>
          <dgm:bulletEnabled val="1"/>
        </dgm:presLayoutVars>
      </dgm:prSet>
      <dgm:spPr/>
      <dgm:t>
        <a:bodyPr/>
        <a:lstStyle/>
        <a:p>
          <a:endParaRPr lang="en-US"/>
        </a:p>
      </dgm:t>
    </dgm:pt>
    <dgm:pt modelId="{85EA6B2F-5491-412C-9DC8-A4B761DCB24D}" type="pres">
      <dgm:prSet presAssocID="{879C59A7-2053-4965-B0C5-1AF0EBE53A8E}" presName="sibTrans" presStyleLbl="sibTrans2D1" presStyleIdx="1" presStyleCnt="6"/>
      <dgm:spPr/>
      <dgm:t>
        <a:bodyPr/>
        <a:lstStyle/>
        <a:p>
          <a:endParaRPr lang="en-US"/>
        </a:p>
      </dgm:t>
    </dgm:pt>
    <dgm:pt modelId="{17AFEFF9-B118-47EE-8B7C-A0A6D80830FB}" type="pres">
      <dgm:prSet presAssocID="{879C59A7-2053-4965-B0C5-1AF0EBE53A8E}" presName="connectorText" presStyleLbl="sibTrans2D1" presStyleIdx="1" presStyleCnt="6"/>
      <dgm:spPr/>
      <dgm:t>
        <a:bodyPr/>
        <a:lstStyle/>
        <a:p>
          <a:endParaRPr lang="en-US"/>
        </a:p>
      </dgm:t>
    </dgm:pt>
    <dgm:pt modelId="{3466CBA2-CCDD-4CED-B184-9B127D060670}" type="pres">
      <dgm:prSet presAssocID="{BED3D8FF-4498-4E4D-8DFC-DEF0119FDC40}" presName="node" presStyleLbl="node1" presStyleIdx="2" presStyleCnt="7">
        <dgm:presLayoutVars>
          <dgm:bulletEnabled val="1"/>
        </dgm:presLayoutVars>
      </dgm:prSet>
      <dgm:spPr/>
      <dgm:t>
        <a:bodyPr/>
        <a:lstStyle/>
        <a:p>
          <a:endParaRPr lang="en-US"/>
        </a:p>
      </dgm:t>
    </dgm:pt>
    <dgm:pt modelId="{24AD303B-DCA1-4FDF-9381-E2764EAC357D}" type="pres">
      <dgm:prSet presAssocID="{378CAB33-340E-4E56-B483-93C5F3D8E715}" presName="sibTrans" presStyleLbl="sibTrans2D1" presStyleIdx="2" presStyleCnt="6"/>
      <dgm:spPr/>
      <dgm:t>
        <a:bodyPr/>
        <a:lstStyle/>
        <a:p>
          <a:endParaRPr lang="en-US"/>
        </a:p>
      </dgm:t>
    </dgm:pt>
    <dgm:pt modelId="{0C1CA587-9B76-405B-B01A-40F483F1E98A}" type="pres">
      <dgm:prSet presAssocID="{378CAB33-340E-4E56-B483-93C5F3D8E715}" presName="connectorText" presStyleLbl="sibTrans2D1" presStyleIdx="2" presStyleCnt="6"/>
      <dgm:spPr/>
      <dgm:t>
        <a:bodyPr/>
        <a:lstStyle/>
        <a:p>
          <a:endParaRPr lang="en-US"/>
        </a:p>
      </dgm:t>
    </dgm:pt>
    <dgm:pt modelId="{FF7F94DD-913F-4F58-897C-19B840E7A2D7}" type="pres">
      <dgm:prSet presAssocID="{39F0C7BF-6ECD-4551-B6A0-50A9FA03F391}" presName="node" presStyleLbl="node1" presStyleIdx="3" presStyleCnt="7" custLinFactNeighborX="-8093" custLinFactNeighborY="-538">
        <dgm:presLayoutVars>
          <dgm:bulletEnabled val="1"/>
        </dgm:presLayoutVars>
      </dgm:prSet>
      <dgm:spPr/>
      <dgm:t>
        <a:bodyPr/>
        <a:lstStyle/>
        <a:p>
          <a:endParaRPr lang="en-US"/>
        </a:p>
      </dgm:t>
    </dgm:pt>
    <dgm:pt modelId="{303214F2-EDCD-4198-A793-7B513217DEA6}" type="pres">
      <dgm:prSet presAssocID="{D2FE76F4-B796-4E30-959D-30FD66ED06D0}" presName="sibTrans" presStyleLbl="sibTrans2D1" presStyleIdx="3" presStyleCnt="6"/>
      <dgm:spPr/>
      <dgm:t>
        <a:bodyPr/>
        <a:lstStyle/>
        <a:p>
          <a:endParaRPr lang="en-US"/>
        </a:p>
      </dgm:t>
    </dgm:pt>
    <dgm:pt modelId="{5231D31E-4660-402F-A2F1-7B897CB77351}" type="pres">
      <dgm:prSet presAssocID="{D2FE76F4-B796-4E30-959D-30FD66ED06D0}" presName="connectorText" presStyleLbl="sibTrans2D1" presStyleIdx="3" presStyleCnt="6"/>
      <dgm:spPr/>
      <dgm:t>
        <a:bodyPr/>
        <a:lstStyle/>
        <a:p>
          <a:endParaRPr lang="en-US"/>
        </a:p>
      </dgm:t>
    </dgm:pt>
    <dgm:pt modelId="{F04EA67A-57EF-4E0E-B83C-E9CD6E283FED}" type="pres">
      <dgm:prSet presAssocID="{4251BF04-7AB9-4EC1-87E7-FA0A2103F85E}" presName="node" presStyleLbl="node1" presStyleIdx="4" presStyleCnt="7">
        <dgm:presLayoutVars>
          <dgm:bulletEnabled val="1"/>
        </dgm:presLayoutVars>
      </dgm:prSet>
      <dgm:spPr/>
      <dgm:t>
        <a:bodyPr/>
        <a:lstStyle/>
        <a:p>
          <a:endParaRPr lang="en-US"/>
        </a:p>
      </dgm:t>
    </dgm:pt>
    <dgm:pt modelId="{8FA475A2-C3C2-4E64-A5FA-E5C1F6D36A57}" type="pres">
      <dgm:prSet presAssocID="{C8DDDF80-E4ED-4360-A23B-FF2560203BCA}" presName="sibTrans" presStyleLbl="sibTrans2D1" presStyleIdx="4" presStyleCnt="6"/>
      <dgm:spPr/>
      <dgm:t>
        <a:bodyPr/>
        <a:lstStyle/>
        <a:p>
          <a:endParaRPr lang="en-US"/>
        </a:p>
      </dgm:t>
    </dgm:pt>
    <dgm:pt modelId="{CC50DBC9-D817-44C2-852D-00B9EADAE1B5}" type="pres">
      <dgm:prSet presAssocID="{C8DDDF80-E4ED-4360-A23B-FF2560203BCA}" presName="connectorText" presStyleLbl="sibTrans2D1" presStyleIdx="4" presStyleCnt="6"/>
      <dgm:spPr/>
      <dgm:t>
        <a:bodyPr/>
        <a:lstStyle/>
        <a:p>
          <a:endParaRPr lang="en-US"/>
        </a:p>
      </dgm:t>
    </dgm:pt>
    <dgm:pt modelId="{18FA8BD8-8042-488D-AFA0-76F6B59EEEA7}" type="pres">
      <dgm:prSet presAssocID="{754C5058-4F11-4611-8017-53F2743E2FD9}" presName="node" presStyleLbl="node1" presStyleIdx="5" presStyleCnt="7">
        <dgm:presLayoutVars>
          <dgm:bulletEnabled val="1"/>
        </dgm:presLayoutVars>
      </dgm:prSet>
      <dgm:spPr/>
      <dgm:t>
        <a:bodyPr/>
        <a:lstStyle/>
        <a:p>
          <a:endParaRPr lang="en-US"/>
        </a:p>
      </dgm:t>
    </dgm:pt>
    <dgm:pt modelId="{07F2AB91-73A2-44A4-A972-46815D38F67D}" type="pres">
      <dgm:prSet presAssocID="{F7AE94F2-118B-4BCB-AD03-E5B9E82E2728}" presName="sibTrans" presStyleLbl="sibTrans2D1" presStyleIdx="5" presStyleCnt="6"/>
      <dgm:spPr/>
      <dgm:t>
        <a:bodyPr/>
        <a:lstStyle/>
        <a:p>
          <a:endParaRPr lang="en-US"/>
        </a:p>
      </dgm:t>
    </dgm:pt>
    <dgm:pt modelId="{4091EB07-824E-4716-8BB8-4C26E3DADAE0}" type="pres">
      <dgm:prSet presAssocID="{F7AE94F2-118B-4BCB-AD03-E5B9E82E2728}" presName="connectorText" presStyleLbl="sibTrans2D1" presStyleIdx="5" presStyleCnt="6"/>
      <dgm:spPr/>
      <dgm:t>
        <a:bodyPr/>
        <a:lstStyle/>
        <a:p>
          <a:endParaRPr lang="en-US"/>
        </a:p>
      </dgm:t>
    </dgm:pt>
    <dgm:pt modelId="{DD0293B4-E4D1-41F9-B8E1-67C9A71EA7A9}" type="pres">
      <dgm:prSet presAssocID="{20C6FC42-CB4F-4C74-9690-21724EA54AFD}" presName="node" presStyleLbl="node1" presStyleIdx="6" presStyleCnt="7">
        <dgm:presLayoutVars>
          <dgm:bulletEnabled val="1"/>
        </dgm:presLayoutVars>
      </dgm:prSet>
      <dgm:spPr/>
      <dgm:t>
        <a:bodyPr/>
        <a:lstStyle/>
        <a:p>
          <a:endParaRPr lang="en-US"/>
        </a:p>
      </dgm:t>
    </dgm:pt>
  </dgm:ptLst>
  <dgm:cxnLst>
    <dgm:cxn modelId="{DC154865-23FB-4885-8335-E7C828112072}" type="presOf" srcId="{879C59A7-2053-4965-B0C5-1AF0EBE53A8E}" destId="{85EA6B2F-5491-412C-9DC8-A4B761DCB24D}" srcOrd="0" destOrd="0" presId="urn:microsoft.com/office/officeart/2005/8/layout/process1"/>
    <dgm:cxn modelId="{2CB3DA90-7C26-4049-A597-AF2DAC0994B8}" type="presOf" srcId="{C8DDDF80-E4ED-4360-A23B-FF2560203BCA}" destId="{8FA475A2-C3C2-4E64-A5FA-E5C1F6D36A57}" srcOrd="0" destOrd="0" presId="urn:microsoft.com/office/officeart/2005/8/layout/process1"/>
    <dgm:cxn modelId="{11E80C42-02E3-4B5E-B5AE-E0345C9A7602}" type="presOf" srcId="{D2FE76F4-B796-4E30-959D-30FD66ED06D0}" destId="{303214F2-EDCD-4198-A793-7B513217DEA6}" srcOrd="0" destOrd="0" presId="urn:microsoft.com/office/officeart/2005/8/layout/process1"/>
    <dgm:cxn modelId="{89F1B612-CF76-412A-97E9-00CADD7F8A88}" srcId="{DD352882-6CD3-44A6-B668-DA038CEAA896}" destId="{D884F4C6-9E76-43A8-925D-8B9ADC4081E8}" srcOrd="1" destOrd="0" parTransId="{B9E884BE-4B7C-4515-9888-5570BC899F23}" sibTransId="{879C59A7-2053-4965-B0C5-1AF0EBE53A8E}"/>
    <dgm:cxn modelId="{15EACB94-8C73-424F-8069-2A303EEBC87A}" type="presOf" srcId="{71761541-2173-48D3-8579-2D02EDA9014B}" destId="{1F9F2922-3852-465F-B2BA-0BE50A39ED5B}" srcOrd="1" destOrd="0" presId="urn:microsoft.com/office/officeart/2005/8/layout/process1"/>
    <dgm:cxn modelId="{B4C5C11B-E539-4E9C-B7B1-BE87E4550CB3}" type="presOf" srcId="{4251BF04-7AB9-4EC1-87E7-FA0A2103F85E}" destId="{F04EA67A-57EF-4E0E-B83C-E9CD6E283FED}" srcOrd="0" destOrd="0" presId="urn:microsoft.com/office/officeart/2005/8/layout/process1"/>
    <dgm:cxn modelId="{6D82B9D1-A7E6-421A-BDF2-D5CD6584A151}" srcId="{DD352882-6CD3-44A6-B668-DA038CEAA896}" destId="{39F0C7BF-6ECD-4551-B6A0-50A9FA03F391}" srcOrd="3" destOrd="0" parTransId="{57993E1E-3154-451F-880B-4868D6BE9B16}" sibTransId="{D2FE76F4-B796-4E30-959D-30FD66ED06D0}"/>
    <dgm:cxn modelId="{906F546E-E2D5-4E41-88F7-EF40C5A4D5F8}" type="presOf" srcId="{39F0C7BF-6ECD-4551-B6A0-50A9FA03F391}" destId="{FF7F94DD-913F-4F58-897C-19B840E7A2D7}" srcOrd="0" destOrd="0" presId="urn:microsoft.com/office/officeart/2005/8/layout/process1"/>
    <dgm:cxn modelId="{D3276E92-74E6-41E7-89B3-730E489D381C}" type="presOf" srcId="{F7AE94F2-118B-4BCB-AD03-E5B9E82E2728}" destId="{07F2AB91-73A2-44A4-A972-46815D38F67D}" srcOrd="0" destOrd="0" presId="urn:microsoft.com/office/officeart/2005/8/layout/process1"/>
    <dgm:cxn modelId="{5EB98BFD-5176-45D1-9B7C-055CFD01E8BC}" type="presOf" srcId="{D363B29E-A8D5-433E-B485-D506B979CF38}" destId="{0C97FC99-DAF5-4041-A397-DEB457CFEEA4}" srcOrd="0" destOrd="0" presId="urn:microsoft.com/office/officeart/2005/8/layout/process1"/>
    <dgm:cxn modelId="{3BE8EEE4-97CD-4F37-AC6C-A3CFA8D950F4}" type="presOf" srcId="{BED3D8FF-4498-4E4D-8DFC-DEF0119FDC40}" destId="{3466CBA2-CCDD-4CED-B184-9B127D060670}" srcOrd="0" destOrd="0" presId="urn:microsoft.com/office/officeart/2005/8/layout/process1"/>
    <dgm:cxn modelId="{30E3805D-B382-47C3-A40C-D324E15510E8}" type="presOf" srcId="{20C6FC42-CB4F-4C74-9690-21724EA54AFD}" destId="{DD0293B4-E4D1-41F9-B8E1-67C9A71EA7A9}" srcOrd="0" destOrd="0" presId="urn:microsoft.com/office/officeart/2005/8/layout/process1"/>
    <dgm:cxn modelId="{6543EED5-F9B4-4A11-80F3-8E3ED4DDA369}" type="presOf" srcId="{879C59A7-2053-4965-B0C5-1AF0EBE53A8E}" destId="{17AFEFF9-B118-47EE-8B7C-A0A6D80830FB}" srcOrd="1" destOrd="0" presId="urn:microsoft.com/office/officeart/2005/8/layout/process1"/>
    <dgm:cxn modelId="{BAB91D3D-F943-470F-9577-CFAD53074F94}" srcId="{DD352882-6CD3-44A6-B668-DA038CEAA896}" destId="{4251BF04-7AB9-4EC1-87E7-FA0A2103F85E}" srcOrd="4" destOrd="0" parTransId="{39998240-7BF1-43AE-B447-3961044D3E5B}" sibTransId="{C8DDDF80-E4ED-4360-A23B-FF2560203BCA}"/>
    <dgm:cxn modelId="{A11DBDC3-2A60-4635-831F-ED9354AC14F8}" type="presOf" srcId="{D884F4C6-9E76-43A8-925D-8B9ADC4081E8}" destId="{1F6AD7B5-8E84-49D5-82EB-3AA372EC0D20}" srcOrd="0" destOrd="0" presId="urn:microsoft.com/office/officeart/2005/8/layout/process1"/>
    <dgm:cxn modelId="{B7A0C767-27D4-4250-B3A8-B66B352ABC74}" type="presOf" srcId="{71761541-2173-48D3-8579-2D02EDA9014B}" destId="{4B7A62D6-123E-4344-9FA8-C9612BBA7870}" srcOrd="0" destOrd="0" presId="urn:microsoft.com/office/officeart/2005/8/layout/process1"/>
    <dgm:cxn modelId="{56BE2022-E1A3-4D08-9ACD-41EAB34A55C5}" type="presOf" srcId="{378CAB33-340E-4E56-B483-93C5F3D8E715}" destId="{0C1CA587-9B76-405B-B01A-40F483F1E98A}" srcOrd="1" destOrd="0" presId="urn:microsoft.com/office/officeart/2005/8/layout/process1"/>
    <dgm:cxn modelId="{5641041F-5A09-4FBE-8280-0F0B3926CBAD}" type="presOf" srcId="{C8DDDF80-E4ED-4360-A23B-FF2560203BCA}" destId="{CC50DBC9-D817-44C2-852D-00B9EADAE1B5}" srcOrd="1" destOrd="0" presId="urn:microsoft.com/office/officeart/2005/8/layout/process1"/>
    <dgm:cxn modelId="{07B77B7A-51BD-45F4-AF80-871F78DFCA3F}" type="presOf" srcId="{DD352882-6CD3-44A6-B668-DA038CEAA896}" destId="{84BA809D-0FD9-4F24-98AF-9E2F1B4EF813}" srcOrd="0" destOrd="0" presId="urn:microsoft.com/office/officeart/2005/8/layout/process1"/>
    <dgm:cxn modelId="{94639BBB-E201-4118-B3CE-0A1F516DEDE0}" srcId="{DD352882-6CD3-44A6-B668-DA038CEAA896}" destId="{BED3D8FF-4498-4E4D-8DFC-DEF0119FDC40}" srcOrd="2" destOrd="0" parTransId="{D9262956-D41B-4566-8555-7E34A4228874}" sibTransId="{378CAB33-340E-4E56-B483-93C5F3D8E715}"/>
    <dgm:cxn modelId="{8A68092A-4B41-43D7-A292-B9C403384231}" type="presOf" srcId="{378CAB33-340E-4E56-B483-93C5F3D8E715}" destId="{24AD303B-DCA1-4FDF-9381-E2764EAC357D}" srcOrd="0" destOrd="0" presId="urn:microsoft.com/office/officeart/2005/8/layout/process1"/>
    <dgm:cxn modelId="{65B33972-F758-47B8-8C42-734A852727C0}" srcId="{DD352882-6CD3-44A6-B668-DA038CEAA896}" destId="{D363B29E-A8D5-433E-B485-D506B979CF38}" srcOrd="0" destOrd="0" parTransId="{730EEF5B-527C-4F8B-823A-E0643C0DA502}" sibTransId="{71761541-2173-48D3-8579-2D02EDA9014B}"/>
    <dgm:cxn modelId="{C1AC44F3-117D-4DA5-BA20-9EF2469D02C0}" type="presOf" srcId="{754C5058-4F11-4611-8017-53F2743E2FD9}" destId="{18FA8BD8-8042-488D-AFA0-76F6B59EEEA7}" srcOrd="0" destOrd="0" presId="urn:microsoft.com/office/officeart/2005/8/layout/process1"/>
    <dgm:cxn modelId="{231534ED-B304-4535-BCA9-5F2C0F76B520}" type="presOf" srcId="{D2FE76F4-B796-4E30-959D-30FD66ED06D0}" destId="{5231D31E-4660-402F-A2F1-7B897CB77351}" srcOrd="1" destOrd="0" presId="urn:microsoft.com/office/officeart/2005/8/layout/process1"/>
    <dgm:cxn modelId="{07580D27-13FC-448F-802F-580B4BC61D62}" srcId="{DD352882-6CD3-44A6-B668-DA038CEAA896}" destId="{754C5058-4F11-4611-8017-53F2743E2FD9}" srcOrd="5" destOrd="0" parTransId="{ABC4AF59-BCF1-4F57-9219-B6AE2E42B671}" sibTransId="{F7AE94F2-118B-4BCB-AD03-E5B9E82E2728}"/>
    <dgm:cxn modelId="{6A0B8A61-F3A7-41EC-B44D-B207877D048A}" type="presOf" srcId="{F7AE94F2-118B-4BCB-AD03-E5B9E82E2728}" destId="{4091EB07-824E-4716-8BB8-4C26E3DADAE0}" srcOrd="1" destOrd="0" presId="urn:microsoft.com/office/officeart/2005/8/layout/process1"/>
    <dgm:cxn modelId="{2B1A2C85-6F25-4767-9D76-0E1E9899678E}" srcId="{DD352882-6CD3-44A6-B668-DA038CEAA896}" destId="{20C6FC42-CB4F-4C74-9690-21724EA54AFD}" srcOrd="6" destOrd="0" parTransId="{45A3C218-75E6-4F9C-B683-E9335BE522C2}" sibTransId="{B7568417-90AA-4572-B3A9-9E15052CA89F}"/>
    <dgm:cxn modelId="{13B075BD-6CF4-4BC9-8C80-FF0CE6ED5086}" type="presParOf" srcId="{84BA809D-0FD9-4F24-98AF-9E2F1B4EF813}" destId="{0C97FC99-DAF5-4041-A397-DEB457CFEEA4}" srcOrd="0" destOrd="0" presId="urn:microsoft.com/office/officeart/2005/8/layout/process1"/>
    <dgm:cxn modelId="{D5679B77-AB9F-4FE2-8FCA-439A17FA53A8}" type="presParOf" srcId="{84BA809D-0FD9-4F24-98AF-9E2F1B4EF813}" destId="{4B7A62D6-123E-4344-9FA8-C9612BBA7870}" srcOrd="1" destOrd="0" presId="urn:microsoft.com/office/officeart/2005/8/layout/process1"/>
    <dgm:cxn modelId="{202A998C-8590-44AB-A3A2-8632DAC235FF}" type="presParOf" srcId="{4B7A62D6-123E-4344-9FA8-C9612BBA7870}" destId="{1F9F2922-3852-465F-B2BA-0BE50A39ED5B}" srcOrd="0" destOrd="0" presId="urn:microsoft.com/office/officeart/2005/8/layout/process1"/>
    <dgm:cxn modelId="{8A4F56BB-FF59-4A9F-AFFC-B2A589F581FD}" type="presParOf" srcId="{84BA809D-0FD9-4F24-98AF-9E2F1B4EF813}" destId="{1F6AD7B5-8E84-49D5-82EB-3AA372EC0D20}" srcOrd="2" destOrd="0" presId="urn:microsoft.com/office/officeart/2005/8/layout/process1"/>
    <dgm:cxn modelId="{96242141-DAC1-41CA-8767-E56FB8298DFC}" type="presParOf" srcId="{84BA809D-0FD9-4F24-98AF-9E2F1B4EF813}" destId="{85EA6B2F-5491-412C-9DC8-A4B761DCB24D}" srcOrd="3" destOrd="0" presId="urn:microsoft.com/office/officeart/2005/8/layout/process1"/>
    <dgm:cxn modelId="{F7215485-260E-4094-A934-03BBBF34A99E}" type="presParOf" srcId="{85EA6B2F-5491-412C-9DC8-A4B761DCB24D}" destId="{17AFEFF9-B118-47EE-8B7C-A0A6D80830FB}" srcOrd="0" destOrd="0" presId="urn:microsoft.com/office/officeart/2005/8/layout/process1"/>
    <dgm:cxn modelId="{A4470CF6-6831-451D-9A30-B7D5EE5BAEE9}" type="presParOf" srcId="{84BA809D-0FD9-4F24-98AF-9E2F1B4EF813}" destId="{3466CBA2-CCDD-4CED-B184-9B127D060670}" srcOrd="4" destOrd="0" presId="urn:microsoft.com/office/officeart/2005/8/layout/process1"/>
    <dgm:cxn modelId="{66F490AE-D03A-436F-B056-785C70A0E206}" type="presParOf" srcId="{84BA809D-0FD9-4F24-98AF-9E2F1B4EF813}" destId="{24AD303B-DCA1-4FDF-9381-E2764EAC357D}" srcOrd="5" destOrd="0" presId="urn:microsoft.com/office/officeart/2005/8/layout/process1"/>
    <dgm:cxn modelId="{015D413C-7551-4F69-A799-05B009A40608}" type="presParOf" srcId="{24AD303B-DCA1-4FDF-9381-E2764EAC357D}" destId="{0C1CA587-9B76-405B-B01A-40F483F1E98A}" srcOrd="0" destOrd="0" presId="urn:microsoft.com/office/officeart/2005/8/layout/process1"/>
    <dgm:cxn modelId="{04AEC349-F380-48CE-8D13-F39758C69263}" type="presParOf" srcId="{84BA809D-0FD9-4F24-98AF-9E2F1B4EF813}" destId="{FF7F94DD-913F-4F58-897C-19B840E7A2D7}" srcOrd="6" destOrd="0" presId="urn:microsoft.com/office/officeart/2005/8/layout/process1"/>
    <dgm:cxn modelId="{B4F3C439-5532-43F9-A188-62782CEF52C5}" type="presParOf" srcId="{84BA809D-0FD9-4F24-98AF-9E2F1B4EF813}" destId="{303214F2-EDCD-4198-A793-7B513217DEA6}" srcOrd="7" destOrd="0" presId="urn:microsoft.com/office/officeart/2005/8/layout/process1"/>
    <dgm:cxn modelId="{78F967B7-D23B-4FB8-B87B-095BA3D09531}" type="presParOf" srcId="{303214F2-EDCD-4198-A793-7B513217DEA6}" destId="{5231D31E-4660-402F-A2F1-7B897CB77351}" srcOrd="0" destOrd="0" presId="urn:microsoft.com/office/officeart/2005/8/layout/process1"/>
    <dgm:cxn modelId="{022A387E-4758-46D3-9CAF-AD397A48FB69}" type="presParOf" srcId="{84BA809D-0FD9-4F24-98AF-9E2F1B4EF813}" destId="{F04EA67A-57EF-4E0E-B83C-E9CD6E283FED}" srcOrd="8" destOrd="0" presId="urn:microsoft.com/office/officeart/2005/8/layout/process1"/>
    <dgm:cxn modelId="{DCEEAD64-3043-45FA-B45F-CB8FA42C92A0}" type="presParOf" srcId="{84BA809D-0FD9-4F24-98AF-9E2F1B4EF813}" destId="{8FA475A2-C3C2-4E64-A5FA-E5C1F6D36A57}" srcOrd="9" destOrd="0" presId="urn:microsoft.com/office/officeart/2005/8/layout/process1"/>
    <dgm:cxn modelId="{493958B5-F859-472B-B046-515F5590BF5C}" type="presParOf" srcId="{8FA475A2-C3C2-4E64-A5FA-E5C1F6D36A57}" destId="{CC50DBC9-D817-44C2-852D-00B9EADAE1B5}" srcOrd="0" destOrd="0" presId="urn:microsoft.com/office/officeart/2005/8/layout/process1"/>
    <dgm:cxn modelId="{A9080750-17F2-4B35-ABF8-6045DC9405E8}" type="presParOf" srcId="{84BA809D-0FD9-4F24-98AF-9E2F1B4EF813}" destId="{18FA8BD8-8042-488D-AFA0-76F6B59EEEA7}" srcOrd="10" destOrd="0" presId="urn:microsoft.com/office/officeart/2005/8/layout/process1"/>
    <dgm:cxn modelId="{C23FA8CF-9C12-4ECC-82E1-D4CA0467F202}" type="presParOf" srcId="{84BA809D-0FD9-4F24-98AF-9E2F1B4EF813}" destId="{07F2AB91-73A2-44A4-A972-46815D38F67D}" srcOrd="11" destOrd="0" presId="urn:microsoft.com/office/officeart/2005/8/layout/process1"/>
    <dgm:cxn modelId="{E04A2A02-7F9D-4147-AD60-853D4C45DFFB}" type="presParOf" srcId="{07F2AB91-73A2-44A4-A972-46815D38F67D}" destId="{4091EB07-824E-4716-8BB8-4C26E3DADAE0}" srcOrd="0" destOrd="0" presId="urn:microsoft.com/office/officeart/2005/8/layout/process1"/>
    <dgm:cxn modelId="{ACBF81F3-07D2-4A1B-9032-8695F90ACBB4}" type="presParOf" srcId="{84BA809D-0FD9-4F24-98AF-9E2F1B4EF813}" destId="{DD0293B4-E4D1-41F9-B8E1-67C9A71EA7A9}" srcOrd="12" destOrd="0" presId="urn:microsoft.com/office/officeart/2005/8/layout/process1"/>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AB7BF08-3665-CC4B-AA8A-44A7CF4BEDC3}">
      <dsp:nvSpPr>
        <dsp:cNvPr id="0" name=""/>
        <dsp:cNvSpPr/>
      </dsp:nvSpPr>
      <dsp:spPr>
        <a:xfrm>
          <a:off x="3394726" y="370833"/>
          <a:ext cx="1384340" cy="92335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lvl="0" algn="l" defTabSz="577850">
            <a:lnSpc>
              <a:spcPct val="90000"/>
            </a:lnSpc>
            <a:spcBef>
              <a:spcPct val="0"/>
            </a:spcBef>
            <a:spcAft>
              <a:spcPct val="35000"/>
            </a:spcAft>
          </a:pPr>
          <a:r>
            <a:rPr lang="en-US" sz="1300" kern="1200" dirty="0" smtClean="0"/>
            <a:t>Blanketed Directive</a:t>
          </a:r>
          <a:endParaRPr lang="en-US" sz="1300" kern="1200" dirty="0"/>
        </a:p>
      </dsp:txBody>
      <dsp:txXfrm>
        <a:off x="3616221" y="370833"/>
        <a:ext cx="1162846" cy="923355"/>
      </dsp:txXfrm>
    </dsp:sp>
    <dsp:sp modelId="{BB1B8CD0-09C8-E542-AC5E-3EFFF030671E}">
      <dsp:nvSpPr>
        <dsp:cNvPr id="0" name=""/>
        <dsp:cNvSpPr/>
      </dsp:nvSpPr>
      <dsp:spPr>
        <a:xfrm>
          <a:off x="3394726" y="1294188"/>
          <a:ext cx="1384340" cy="92335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lvl="0" algn="l" defTabSz="577850">
            <a:lnSpc>
              <a:spcPct val="90000"/>
            </a:lnSpc>
            <a:spcBef>
              <a:spcPct val="0"/>
            </a:spcBef>
            <a:spcAft>
              <a:spcPct val="35000"/>
            </a:spcAft>
          </a:pPr>
          <a:r>
            <a:rPr lang="en-US" sz="1300" kern="1200" dirty="0" smtClean="0"/>
            <a:t>Plethora of Assessments</a:t>
          </a:r>
          <a:endParaRPr lang="en-US" sz="1300" kern="1200" dirty="0"/>
        </a:p>
      </dsp:txBody>
      <dsp:txXfrm>
        <a:off x="3616221" y="1294188"/>
        <a:ext cx="1162846" cy="923355"/>
      </dsp:txXfrm>
    </dsp:sp>
    <dsp:sp modelId="{B8A9699F-500C-F547-8858-0EC10D603075}">
      <dsp:nvSpPr>
        <dsp:cNvPr id="0" name=""/>
        <dsp:cNvSpPr/>
      </dsp:nvSpPr>
      <dsp:spPr>
        <a:xfrm>
          <a:off x="3394726" y="2217544"/>
          <a:ext cx="1384340" cy="92335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lvl="0" algn="l" defTabSz="577850">
            <a:lnSpc>
              <a:spcPct val="90000"/>
            </a:lnSpc>
            <a:spcBef>
              <a:spcPct val="0"/>
            </a:spcBef>
            <a:spcAft>
              <a:spcPct val="35000"/>
            </a:spcAft>
          </a:pPr>
          <a:r>
            <a:rPr lang="en-US" sz="1300" kern="1200" dirty="0" smtClean="0"/>
            <a:t>Student Data Drives Instruction</a:t>
          </a:r>
          <a:endParaRPr lang="en-US" sz="1300" kern="1200" dirty="0"/>
        </a:p>
      </dsp:txBody>
      <dsp:txXfrm>
        <a:off x="3616221" y="2217544"/>
        <a:ext cx="1162846" cy="923355"/>
      </dsp:txXfrm>
    </dsp:sp>
    <dsp:sp modelId="{AD91FA68-D99A-8245-B6B4-5726AEE3C4B1}">
      <dsp:nvSpPr>
        <dsp:cNvPr id="0" name=""/>
        <dsp:cNvSpPr/>
      </dsp:nvSpPr>
      <dsp:spPr>
        <a:xfrm>
          <a:off x="3394726" y="3140899"/>
          <a:ext cx="1384340" cy="92335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lvl="0" algn="l" defTabSz="577850">
            <a:lnSpc>
              <a:spcPct val="90000"/>
            </a:lnSpc>
            <a:spcBef>
              <a:spcPct val="0"/>
            </a:spcBef>
            <a:spcAft>
              <a:spcPct val="35000"/>
            </a:spcAft>
          </a:pPr>
          <a:r>
            <a:rPr lang="en-US" sz="1300" kern="1200" dirty="0" smtClean="0"/>
            <a:t>“Real” Literature</a:t>
          </a:r>
          <a:endParaRPr lang="en-US" sz="1300" kern="1200" dirty="0"/>
        </a:p>
      </dsp:txBody>
      <dsp:txXfrm>
        <a:off x="3616221" y="3140899"/>
        <a:ext cx="1162846" cy="923355"/>
      </dsp:txXfrm>
    </dsp:sp>
    <dsp:sp modelId="{DE193C2B-CD86-3D43-AD12-F4006507BE6C}">
      <dsp:nvSpPr>
        <dsp:cNvPr id="0" name=""/>
        <dsp:cNvSpPr/>
      </dsp:nvSpPr>
      <dsp:spPr>
        <a:xfrm>
          <a:off x="3394726" y="4064254"/>
          <a:ext cx="1384340" cy="92335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lvl="0" algn="l" defTabSz="577850">
            <a:lnSpc>
              <a:spcPct val="90000"/>
            </a:lnSpc>
            <a:spcBef>
              <a:spcPct val="0"/>
            </a:spcBef>
            <a:spcAft>
              <a:spcPct val="35000"/>
            </a:spcAft>
          </a:pPr>
          <a:r>
            <a:rPr lang="en-US" sz="1300" kern="1200" dirty="0" smtClean="0"/>
            <a:t>Professional Development</a:t>
          </a:r>
          <a:endParaRPr lang="en-US" sz="1300" kern="1200" dirty="0"/>
        </a:p>
      </dsp:txBody>
      <dsp:txXfrm>
        <a:off x="3616221" y="4064254"/>
        <a:ext cx="1162846" cy="923355"/>
      </dsp:txXfrm>
    </dsp:sp>
    <dsp:sp modelId="{BDDCC2F2-BC05-014E-A03F-43E8FCA28624}">
      <dsp:nvSpPr>
        <dsp:cNvPr id="0" name=""/>
        <dsp:cNvSpPr/>
      </dsp:nvSpPr>
      <dsp:spPr>
        <a:xfrm>
          <a:off x="2656411" y="1676"/>
          <a:ext cx="922893" cy="922893"/>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r>
            <a:rPr lang="en-US" sz="900" kern="1200" dirty="0" smtClean="0"/>
            <a:t>Strengths (Weaknesses)</a:t>
          </a:r>
          <a:endParaRPr lang="en-US" sz="900" kern="1200" dirty="0"/>
        </a:p>
      </dsp:txBody>
      <dsp:txXfrm>
        <a:off x="2656411" y="1676"/>
        <a:ext cx="922893" cy="922893"/>
      </dsp:txXfrm>
    </dsp:sp>
    <dsp:sp modelId="{68C04AAD-D8A9-F348-ADE5-F7C2E1E15E33}">
      <dsp:nvSpPr>
        <dsp:cNvPr id="0" name=""/>
        <dsp:cNvSpPr/>
      </dsp:nvSpPr>
      <dsp:spPr>
        <a:xfrm>
          <a:off x="5701961" y="370833"/>
          <a:ext cx="1384340" cy="92335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lvl="0" algn="l" defTabSz="577850">
            <a:lnSpc>
              <a:spcPct val="90000"/>
            </a:lnSpc>
            <a:spcBef>
              <a:spcPct val="0"/>
            </a:spcBef>
            <a:spcAft>
              <a:spcPct val="35000"/>
            </a:spcAft>
          </a:pPr>
          <a:r>
            <a:rPr lang="en-US" sz="1300" kern="1200" dirty="0" smtClean="0"/>
            <a:t>Ease into Budget</a:t>
          </a:r>
          <a:endParaRPr lang="en-US" sz="1300" kern="1200" dirty="0"/>
        </a:p>
      </dsp:txBody>
      <dsp:txXfrm>
        <a:off x="5923455" y="370833"/>
        <a:ext cx="1162846" cy="923355"/>
      </dsp:txXfrm>
    </dsp:sp>
    <dsp:sp modelId="{55C0DA90-2086-8441-8627-E0EDA8BD7C4F}">
      <dsp:nvSpPr>
        <dsp:cNvPr id="0" name=""/>
        <dsp:cNvSpPr/>
      </dsp:nvSpPr>
      <dsp:spPr>
        <a:xfrm>
          <a:off x="5701961" y="1294188"/>
          <a:ext cx="1384340" cy="92335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lvl="0" algn="l" defTabSz="577850">
            <a:lnSpc>
              <a:spcPct val="90000"/>
            </a:lnSpc>
            <a:spcBef>
              <a:spcPct val="0"/>
            </a:spcBef>
            <a:spcAft>
              <a:spcPct val="35000"/>
            </a:spcAft>
          </a:pPr>
          <a:r>
            <a:rPr lang="en-US" sz="1300" kern="1200" dirty="0" smtClean="0"/>
            <a:t>No Additional Personnel</a:t>
          </a:r>
          <a:endParaRPr lang="en-US" sz="1300" kern="1200" dirty="0"/>
        </a:p>
      </dsp:txBody>
      <dsp:txXfrm>
        <a:off x="5923455" y="1294188"/>
        <a:ext cx="1162846" cy="923355"/>
      </dsp:txXfrm>
    </dsp:sp>
    <dsp:sp modelId="{F2528C65-2C3C-1744-B220-7739BD76B805}">
      <dsp:nvSpPr>
        <dsp:cNvPr id="0" name=""/>
        <dsp:cNvSpPr/>
      </dsp:nvSpPr>
      <dsp:spPr>
        <a:xfrm>
          <a:off x="5701961" y="2217544"/>
          <a:ext cx="1384340" cy="92335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lvl="0" algn="l" defTabSz="577850">
            <a:lnSpc>
              <a:spcPct val="90000"/>
            </a:lnSpc>
            <a:spcBef>
              <a:spcPct val="0"/>
            </a:spcBef>
            <a:spcAft>
              <a:spcPct val="35000"/>
            </a:spcAft>
          </a:pPr>
          <a:r>
            <a:rPr lang="en-US" sz="1300" kern="1200" dirty="0" smtClean="0"/>
            <a:t>Authentic Teaching</a:t>
          </a:r>
          <a:endParaRPr lang="en-US" sz="1300" kern="1200" dirty="0"/>
        </a:p>
      </dsp:txBody>
      <dsp:txXfrm>
        <a:off x="5923455" y="2217544"/>
        <a:ext cx="1162846" cy="923355"/>
      </dsp:txXfrm>
    </dsp:sp>
    <dsp:sp modelId="{14A9702A-B628-FA4B-9675-5EEA0C9A60C4}">
      <dsp:nvSpPr>
        <dsp:cNvPr id="0" name=""/>
        <dsp:cNvSpPr/>
      </dsp:nvSpPr>
      <dsp:spPr>
        <a:xfrm>
          <a:off x="5701961" y="3140899"/>
          <a:ext cx="1384340" cy="92335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lvl="0" algn="l" defTabSz="577850">
            <a:lnSpc>
              <a:spcPct val="90000"/>
            </a:lnSpc>
            <a:spcBef>
              <a:spcPct val="0"/>
            </a:spcBef>
            <a:spcAft>
              <a:spcPct val="35000"/>
            </a:spcAft>
          </a:pPr>
          <a:r>
            <a:rPr lang="en-US" sz="1300" kern="1200" dirty="0" smtClean="0"/>
            <a:t>NCLB </a:t>
          </a:r>
          <a:endParaRPr lang="en-US" sz="1300" kern="1200" dirty="0"/>
        </a:p>
      </dsp:txBody>
      <dsp:txXfrm>
        <a:off x="5923455" y="3140899"/>
        <a:ext cx="1162846" cy="923355"/>
      </dsp:txXfrm>
    </dsp:sp>
    <dsp:sp modelId="{100BAC37-8F24-B143-9A7C-107C303DCA16}">
      <dsp:nvSpPr>
        <dsp:cNvPr id="0" name=""/>
        <dsp:cNvSpPr/>
      </dsp:nvSpPr>
      <dsp:spPr>
        <a:xfrm>
          <a:off x="5701961" y="4064254"/>
          <a:ext cx="1384340" cy="92335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lvl="0" algn="l" defTabSz="577850">
            <a:lnSpc>
              <a:spcPct val="90000"/>
            </a:lnSpc>
            <a:spcBef>
              <a:spcPct val="0"/>
            </a:spcBef>
            <a:spcAft>
              <a:spcPct val="35000"/>
            </a:spcAft>
          </a:pPr>
          <a:r>
            <a:rPr lang="en-US" sz="1300" kern="1200" dirty="0" smtClean="0"/>
            <a:t>Able to Read and Comprehend Mandates</a:t>
          </a:r>
          <a:endParaRPr lang="en-US" sz="1300" kern="1200" dirty="0"/>
        </a:p>
      </dsp:txBody>
      <dsp:txXfrm>
        <a:off x="5923455" y="4064254"/>
        <a:ext cx="1162846" cy="923355"/>
      </dsp:txXfrm>
    </dsp:sp>
    <dsp:sp modelId="{02D462A3-F7E3-304D-8283-E0B2B79E0E72}">
      <dsp:nvSpPr>
        <dsp:cNvPr id="0" name=""/>
        <dsp:cNvSpPr/>
      </dsp:nvSpPr>
      <dsp:spPr>
        <a:xfrm>
          <a:off x="4963646" y="1676"/>
          <a:ext cx="922893" cy="922893"/>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r>
            <a:rPr lang="en-US" sz="900" kern="1200" dirty="0" smtClean="0"/>
            <a:t>Opportunities (Threats)</a:t>
          </a:r>
          <a:endParaRPr lang="en-US" sz="900" kern="1200" dirty="0"/>
        </a:p>
      </dsp:txBody>
      <dsp:txXfrm>
        <a:off x="4963646" y="1676"/>
        <a:ext cx="922893" cy="92289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F4210E-CDA9-496C-86F1-592DFE7B47A2}">
      <dsp:nvSpPr>
        <dsp:cNvPr id="0" name=""/>
        <dsp:cNvSpPr/>
      </dsp:nvSpPr>
      <dsp:spPr>
        <a:xfrm>
          <a:off x="693227" y="410913"/>
          <a:ext cx="2747394" cy="2747394"/>
        </a:xfrm>
        <a:prstGeom prst="blockArc">
          <a:avLst>
            <a:gd name="adj1" fmla="val 9000000"/>
            <a:gd name="adj2" fmla="val 16200000"/>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3DB103B-D129-4DE7-B4CE-4D314AA1BCAC}">
      <dsp:nvSpPr>
        <dsp:cNvPr id="0" name=""/>
        <dsp:cNvSpPr/>
      </dsp:nvSpPr>
      <dsp:spPr>
        <a:xfrm>
          <a:off x="693227" y="410913"/>
          <a:ext cx="2747394" cy="2747394"/>
        </a:xfrm>
        <a:prstGeom prst="blockArc">
          <a:avLst>
            <a:gd name="adj1" fmla="val 1800000"/>
            <a:gd name="adj2" fmla="val 9000000"/>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D2881AC-2887-4378-BAE5-0D4A419B68DD}">
      <dsp:nvSpPr>
        <dsp:cNvPr id="0" name=""/>
        <dsp:cNvSpPr/>
      </dsp:nvSpPr>
      <dsp:spPr>
        <a:xfrm>
          <a:off x="693227" y="410913"/>
          <a:ext cx="2747394" cy="2747394"/>
        </a:xfrm>
        <a:prstGeom prst="blockArc">
          <a:avLst>
            <a:gd name="adj1" fmla="val 16200000"/>
            <a:gd name="adj2" fmla="val 1800000"/>
            <a:gd name="adj3" fmla="val 463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2A88B5F-7F61-498E-B2B6-9753BF9333AD}">
      <dsp:nvSpPr>
        <dsp:cNvPr id="0" name=""/>
        <dsp:cNvSpPr/>
      </dsp:nvSpPr>
      <dsp:spPr>
        <a:xfrm>
          <a:off x="1435140" y="1152826"/>
          <a:ext cx="1263569" cy="126356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a:t>HIGH-QUALITY, EFFECTIVE TEACHING</a:t>
          </a:r>
        </a:p>
      </dsp:txBody>
      <dsp:txXfrm>
        <a:off x="1435140" y="1152826"/>
        <a:ext cx="1263569" cy="1263569"/>
      </dsp:txXfrm>
    </dsp:sp>
    <dsp:sp modelId="{82BC2E8D-53EE-4E68-B4D3-9E19CBFCE9F3}">
      <dsp:nvSpPr>
        <dsp:cNvPr id="0" name=""/>
        <dsp:cNvSpPr/>
      </dsp:nvSpPr>
      <dsp:spPr>
        <a:xfrm>
          <a:off x="1624675" y="506"/>
          <a:ext cx="884498" cy="88449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kern="1200" dirty="0"/>
            <a:t>Links curriculum to State academic content standards</a:t>
          </a:r>
        </a:p>
      </dsp:txBody>
      <dsp:txXfrm>
        <a:off x="1624675" y="506"/>
        <a:ext cx="884498" cy="884498"/>
      </dsp:txXfrm>
    </dsp:sp>
    <dsp:sp modelId="{B52CFD0B-B4A0-4F38-BE4F-07F3F0924C64}">
      <dsp:nvSpPr>
        <dsp:cNvPr id="0" name=""/>
        <dsp:cNvSpPr/>
      </dsp:nvSpPr>
      <dsp:spPr>
        <a:xfrm>
          <a:off x="2786756" y="2013289"/>
          <a:ext cx="884498" cy="88449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kern="1200" dirty="0"/>
            <a:t>Links instruction to curriculum</a:t>
          </a:r>
        </a:p>
      </dsp:txBody>
      <dsp:txXfrm>
        <a:off x="2786756" y="2013289"/>
        <a:ext cx="884498" cy="884498"/>
      </dsp:txXfrm>
    </dsp:sp>
    <dsp:sp modelId="{D5894202-34C8-452C-AC4B-980DE68FCC85}">
      <dsp:nvSpPr>
        <dsp:cNvPr id="0" name=""/>
        <dsp:cNvSpPr/>
      </dsp:nvSpPr>
      <dsp:spPr>
        <a:xfrm>
          <a:off x="462595" y="2013289"/>
          <a:ext cx="884498" cy="88449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kern="1200" dirty="0"/>
            <a:t>Links assessment to instruction</a:t>
          </a:r>
        </a:p>
        <a:p>
          <a:pPr lvl="0" algn="ctr" defTabSz="355600">
            <a:lnSpc>
              <a:spcPct val="90000"/>
            </a:lnSpc>
            <a:spcBef>
              <a:spcPct val="0"/>
            </a:spcBef>
            <a:spcAft>
              <a:spcPct val="35000"/>
            </a:spcAft>
          </a:pPr>
          <a:endParaRPr lang="en-US" sz="700" kern="1200" dirty="0"/>
        </a:p>
      </dsp:txBody>
      <dsp:txXfrm>
        <a:off x="462595" y="2013289"/>
        <a:ext cx="884498" cy="88449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30845D7-4E6B-4D5B-81BE-E026660A1145}">
      <dsp:nvSpPr>
        <dsp:cNvPr id="0" name=""/>
        <dsp:cNvSpPr/>
      </dsp:nvSpPr>
      <dsp:spPr>
        <a:xfrm>
          <a:off x="2203" y="324048"/>
          <a:ext cx="834488" cy="5711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PRE-TEST</a:t>
          </a:r>
        </a:p>
        <a:p>
          <a:pPr lvl="0" algn="ctr" defTabSz="577850">
            <a:lnSpc>
              <a:spcPct val="90000"/>
            </a:lnSpc>
            <a:spcBef>
              <a:spcPct val="0"/>
            </a:spcBef>
            <a:spcAft>
              <a:spcPct val="35000"/>
            </a:spcAft>
          </a:pPr>
          <a:r>
            <a:rPr lang="en-US" sz="1300" kern="1200" dirty="0" smtClean="0"/>
            <a:t>(Optional)</a:t>
          </a:r>
          <a:endParaRPr lang="en-US" sz="1300" kern="1200" dirty="0"/>
        </a:p>
      </dsp:txBody>
      <dsp:txXfrm>
        <a:off x="2203" y="324048"/>
        <a:ext cx="834488" cy="571103"/>
      </dsp:txXfrm>
    </dsp:sp>
    <dsp:sp modelId="{1D27117C-D1A9-4AF5-BACF-206F6B936AE3}">
      <dsp:nvSpPr>
        <dsp:cNvPr id="0" name=""/>
        <dsp:cNvSpPr/>
      </dsp:nvSpPr>
      <dsp:spPr>
        <a:xfrm>
          <a:off x="920141" y="506123"/>
          <a:ext cx="176911" cy="2069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dirty="0"/>
        </a:p>
      </dsp:txBody>
      <dsp:txXfrm>
        <a:off x="920141" y="506123"/>
        <a:ext cx="176911" cy="206953"/>
      </dsp:txXfrm>
    </dsp:sp>
    <dsp:sp modelId="{CA8D1863-1EA7-4B17-9E32-BE13BA5BE532}">
      <dsp:nvSpPr>
        <dsp:cNvPr id="0" name=""/>
        <dsp:cNvSpPr/>
      </dsp:nvSpPr>
      <dsp:spPr>
        <a:xfrm>
          <a:off x="1170487" y="324048"/>
          <a:ext cx="834488" cy="5711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TEACH</a:t>
          </a:r>
          <a:endParaRPr lang="en-US" sz="1300" kern="1200" dirty="0"/>
        </a:p>
      </dsp:txBody>
      <dsp:txXfrm>
        <a:off x="1170487" y="324048"/>
        <a:ext cx="834488" cy="571103"/>
      </dsp:txXfrm>
    </dsp:sp>
    <dsp:sp modelId="{4F5E6FBA-0CF3-44A7-BC09-3D20F3D886E9}">
      <dsp:nvSpPr>
        <dsp:cNvPr id="0" name=""/>
        <dsp:cNvSpPr/>
      </dsp:nvSpPr>
      <dsp:spPr>
        <a:xfrm>
          <a:off x="2088425" y="506123"/>
          <a:ext cx="176911" cy="2069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dirty="0"/>
        </a:p>
      </dsp:txBody>
      <dsp:txXfrm>
        <a:off x="2088425" y="506123"/>
        <a:ext cx="176911" cy="206953"/>
      </dsp:txXfrm>
    </dsp:sp>
    <dsp:sp modelId="{1E06063B-CF1C-464E-9533-57B5650DDEE8}">
      <dsp:nvSpPr>
        <dsp:cNvPr id="0" name=""/>
        <dsp:cNvSpPr/>
      </dsp:nvSpPr>
      <dsp:spPr>
        <a:xfrm>
          <a:off x="2338771" y="324048"/>
          <a:ext cx="834488" cy="5711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TEACH</a:t>
          </a:r>
          <a:endParaRPr lang="en-US" sz="1300" kern="1200" dirty="0"/>
        </a:p>
      </dsp:txBody>
      <dsp:txXfrm>
        <a:off x="2338771" y="324048"/>
        <a:ext cx="834488" cy="571103"/>
      </dsp:txXfrm>
    </dsp:sp>
    <dsp:sp modelId="{860267E3-52AE-4B03-AE50-1282AA2E3E51}">
      <dsp:nvSpPr>
        <dsp:cNvPr id="0" name=""/>
        <dsp:cNvSpPr/>
      </dsp:nvSpPr>
      <dsp:spPr>
        <a:xfrm>
          <a:off x="3256709" y="506123"/>
          <a:ext cx="176911" cy="2069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dirty="0"/>
        </a:p>
      </dsp:txBody>
      <dsp:txXfrm>
        <a:off x="3256709" y="506123"/>
        <a:ext cx="176911" cy="206953"/>
      </dsp:txXfrm>
    </dsp:sp>
    <dsp:sp modelId="{825EB51C-0C73-496D-923F-8D767D811AF0}">
      <dsp:nvSpPr>
        <dsp:cNvPr id="0" name=""/>
        <dsp:cNvSpPr/>
      </dsp:nvSpPr>
      <dsp:spPr>
        <a:xfrm>
          <a:off x="3507055" y="324048"/>
          <a:ext cx="834488" cy="5711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TEACH</a:t>
          </a:r>
          <a:endParaRPr lang="en-US" sz="1300" kern="1200" dirty="0"/>
        </a:p>
      </dsp:txBody>
      <dsp:txXfrm>
        <a:off x="3507055" y="324048"/>
        <a:ext cx="834488" cy="571103"/>
      </dsp:txXfrm>
    </dsp:sp>
    <dsp:sp modelId="{344A1D39-3CB4-422E-83A7-28C9A5769F6B}">
      <dsp:nvSpPr>
        <dsp:cNvPr id="0" name=""/>
        <dsp:cNvSpPr/>
      </dsp:nvSpPr>
      <dsp:spPr>
        <a:xfrm>
          <a:off x="4424993" y="506123"/>
          <a:ext cx="176911" cy="2069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dirty="0"/>
        </a:p>
      </dsp:txBody>
      <dsp:txXfrm>
        <a:off x="4424993" y="506123"/>
        <a:ext cx="176911" cy="206953"/>
      </dsp:txXfrm>
    </dsp:sp>
    <dsp:sp modelId="{461AD077-F8FF-4D7E-8499-397558ED80BB}">
      <dsp:nvSpPr>
        <dsp:cNvPr id="0" name=""/>
        <dsp:cNvSpPr/>
      </dsp:nvSpPr>
      <dsp:spPr>
        <a:xfrm>
          <a:off x="4675339" y="324048"/>
          <a:ext cx="834488" cy="5711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TEACH</a:t>
          </a:r>
          <a:endParaRPr lang="en-US" sz="1300" kern="1200" dirty="0"/>
        </a:p>
      </dsp:txBody>
      <dsp:txXfrm>
        <a:off x="4675339" y="324048"/>
        <a:ext cx="834488" cy="571103"/>
      </dsp:txXfrm>
    </dsp:sp>
    <dsp:sp modelId="{276E3D7D-0256-4AAE-90BB-2D8EA6DDEF80}">
      <dsp:nvSpPr>
        <dsp:cNvPr id="0" name=""/>
        <dsp:cNvSpPr/>
      </dsp:nvSpPr>
      <dsp:spPr>
        <a:xfrm>
          <a:off x="5593277" y="506123"/>
          <a:ext cx="176911" cy="2069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dirty="0"/>
        </a:p>
      </dsp:txBody>
      <dsp:txXfrm>
        <a:off x="5593277" y="506123"/>
        <a:ext cx="176911" cy="206953"/>
      </dsp:txXfrm>
    </dsp:sp>
    <dsp:sp modelId="{285A9AE7-521F-4E3E-99B8-2B20118C6172}">
      <dsp:nvSpPr>
        <dsp:cNvPr id="0" name=""/>
        <dsp:cNvSpPr/>
      </dsp:nvSpPr>
      <dsp:spPr>
        <a:xfrm>
          <a:off x="5843623" y="324048"/>
          <a:ext cx="834488" cy="5711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TEACH</a:t>
          </a:r>
          <a:endParaRPr lang="en-US" sz="1300" kern="1200" dirty="0"/>
        </a:p>
      </dsp:txBody>
      <dsp:txXfrm>
        <a:off x="5843623" y="324048"/>
        <a:ext cx="834488" cy="571103"/>
      </dsp:txXfrm>
    </dsp:sp>
    <dsp:sp modelId="{8CF9F9C3-E452-4774-A640-25390F69190F}">
      <dsp:nvSpPr>
        <dsp:cNvPr id="0" name=""/>
        <dsp:cNvSpPr/>
      </dsp:nvSpPr>
      <dsp:spPr>
        <a:xfrm>
          <a:off x="6761561" y="506123"/>
          <a:ext cx="176911" cy="2069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dirty="0"/>
        </a:p>
      </dsp:txBody>
      <dsp:txXfrm>
        <a:off x="6761561" y="506123"/>
        <a:ext cx="176911" cy="206953"/>
      </dsp:txXfrm>
    </dsp:sp>
    <dsp:sp modelId="{463DC6D0-2CDF-4F3D-AAF4-30FF8E1CA832}">
      <dsp:nvSpPr>
        <dsp:cNvPr id="0" name=""/>
        <dsp:cNvSpPr/>
      </dsp:nvSpPr>
      <dsp:spPr>
        <a:xfrm>
          <a:off x="7011907" y="324048"/>
          <a:ext cx="834488" cy="5711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ASSIGN GRADE</a:t>
          </a:r>
          <a:endParaRPr lang="en-US" sz="1300" kern="1200" dirty="0"/>
        </a:p>
      </dsp:txBody>
      <dsp:txXfrm>
        <a:off x="7011907" y="324048"/>
        <a:ext cx="834488" cy="571103"/>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C97FC99-DAF5-4041-A397-DEB457CFEEA4}">
      <dsp:nvSpPr>
        <dsp:cNvPr id="0" name=""/>
        <dsp:cNvSpPr/>
      </dsp:nvSpPr>
      <dsp:spPr>
        <a:xfrm>
          <a:off x="2267" y="208909"/>
          <a:ext cx="858794" cy="8775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PRE-ASSESS</a:t>
          </a:r>
          <a:endParaRPr lang="en-US" sz="1300" kern="1200" dirty="0"/>
        </a:p>
      </dsp:txBody>
      <dsp:txXfrm>
        <a:off x="2267" y="208909"/>
        <a:ext cx="858794" cy="877580"/>
      </dsp:txXfrm>
    </dsp:sp>
    <dsp:sp modelId="{4B7A62D6-123E-4344-9FA8-C9612BBA7870}">
      <dsp:nvSpPr>
        <dsp:cNvPr id="0" name=""/>
        <dsp:cNvSpPr/>
      </dsp:nvSpPr>
      <dsp:spPr>
        <a:xfrm>
          <a:off x="946941" y="541209"/>
          <a:ext cx="182064" cy="21298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dirty="0"/>
        </a:p>
      </dsp:txBody>
      <dsp:txXfrm>
        <a:off x="946941" y="541209"/>
        <a:ext cx="182064" cy="212980"/>
      </dsp:txXfrm>
    </dsp:sp>
    <dsp:sp modelId="{1F6AD7B5-8E84-49D5-82EB-3AA372EC0D20}">
      <dsp:nvSpPr>
        <dsp:cNvPr id="0" name=""/>
        <dsp:cNvSpPr/>
      </dsp:nvSpPr>
      <dsp:spPr>
        <a:xfrm>
          <a:off x="1204579" y="208909"/>
          <a:ext cx="858794" cy="8775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ANALYZE RESULTS</a:t>
          </a:r>
          <a:endParaRPr lang="en-US" sz="1300" kern="1200" dirty="0"/>
        </a:p>
      </dsp:txBody>
      <dsp:txXfrm>
        <a:off x="1204579" y="208909"/>
        <a:ext cx="858794" cy="877580"/>
      </dsp:txXfrm>
    </dsp:sp>
    <dsp:sp modelId="{85EA6B2F-5491-412C-9DC8-A4B761DCB24D}">
      <dsp:nvSpPr>
        <dsp:cNvPr id="0" name=""/>
        <dsp:cNvSpPr/>
      </dsp:nvSpPr>
      <dsp:spPr>
        <a:xfrm>
          <a:off x="2149252" y="541209"/>
          <a:ext cx="182064" cy="21298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dirty="0"/>
        </a:p>
      </dsp:txBody>
      <dsp:txXfrm>
        <a:off x="2149252" y="541209"/>
        <a:ext cx="182064" cy="212980"/>
      </dsp:txXfrm>
    </dsp:sp>
    <dsp:sp modelId="{3466CBA2-CCDD-4CED-B184-9B127D060670}">
      <dsp:nvSpPr>
        <dsp:cNvPr id="0" name=""/>
        <dsp:cNvSpPr/>
      </dsp:nvSpPr>
      <dsp:spPr>
        <a:xfrm>
          <a:off x="2406891" y="208909"/>
          <a:ext cx="858794" cy="8775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dirty="0" smtClean="0"/>
            <a:t>PLAN FOR DIFFERENTIATED INSTRUCTION</a:t>
          </a:r>
          <a:endParaRPr lang="en-US" sz="800" kern="1200" dirty="0"/>
        </a:p>
      </dsp:txBody>
      <dsp:txXfrm>
        <a:off x="2406891" y="208909"/>
        <a:ext cx="858794" cy="877580"/>
      </dsp:txXfrm>
    </dsp:sp>
    <dsp:sp modelId="{24AD303B-DCA1-4FDF-9381-E2764EAC357D}">
      <dsp:nvSpPr>
        <dsp:cNvPr id="0" name=""/>
        <dsp:cNvSpPr/>
      </dsp:nvSpPr>
      <dsp:spPr>
        <a:xfrm rot="21586181">
          <a:off x="3344613" y="538829"/>
          <a:ext cx="167331" cy="21298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dirty="0"/>
        </a:p>
      </dsp:txBody>
      <dsp:txXfrm rot="21586181">
        <a:off x="3344613" y="538829"/>
        <a:ext cx="167331" cy="212980"/>
      </dsp:txXfrm>
    </dsp:sp>
    <dsp:sp modelId="{FF7F94DD-913F-4F58-897C-19B840E7A2D7}">
      <dsp:nvSpPr>
        <dsp:cNvPr id="0" name=""/>
        <dsp:cNvSpPr/>
      </dsp:nvSpPr>
      <dsp:spPr>
        <a:xfrm>
          <a:off x="3581402" y="204188"/>
          <a:ext cx="858794" cy="8775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TEACH</a:t>
          </a:r>
          <a:endParaRPr lang="en-US" sz="1300" kern="1200" dirty="0"/>
        </a:p>
      </dsp:txBody>
      <dsp:txXfrm>
        <a:off x="3581402" y="204188"/>
        <a:ext cx="858794" cy="877580"/>
      </dsp:txXfrm>
    </dsp:sp>
    <dsp:sp modelId="{303214F2-EDCD-4198-A793-7B513217DEA6}">
      <dsp:nvSpPr>
        <dsp:cNvPr id="0" name=""/>
        <dsp:cNvSpPr/>
      </dsp:nvSpPr>
      <dsp:spPr>
        <a:xfrm rot="13195">
          <a:off x="4533025" y="538870"/>
          <a:ext cx="196800" cy="21298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dirty="0"/>
        </a:p>
      </dsp:txBody>
      <dsp:txXfrm rot="13195">
        <a:off x="4533025" y="538870"/>
        <a:ext cx="196800" cy="212980"/>
      </dsp:txXfrm>
    </dsp:sp>
    <dsp:sp modelId="{F04EA67A-57EF-4E0E-B83C-E9CD6E283FED}">
      <dsp:nvSpPr>
        <dsp:cNvPr id="0" name=""/>
        <dsp:cNvSpPr/>
      </dsp:nvSpPr>
      <dsp:spPr>
        <a:xfrm>
          <a:off x="4811514" y="208909"/>
          <a:ext cx="858794" cy="8775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MONITOR, REFLECT, and ADJUST</a:t>
          </a:r>
          <a:endParaRPr lang="en-US" sz="1300" kern="1200" dirty="0"/>
        </a:p>
      </dsp:txBody>
      <dsp:txXfrm>
        <a:off x="4811514" y="208909"/>
        <a:ext cx="858794" cy="877580"/>
      </dsp:txXfrm>
    </dsp:sp>
    <dsp:sp modelId="{8FA475A2-C3C2-4E64-A5FA-E5C1F6D36A57}">
      <dsp:nvSpPr>
        <dsp:cNvPr id="0" name=""/>
        <dsp:cNvSpPr/>
      </dsp:nvSpPr>
      <dsp:spPr>
        <a:xfrm>
          <a:off x="5756188" y="541209"/>
          <a:ext cx="182064" cy="21298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dirty="0"/>
        </a:p>
      </dsp:txBody>
      <dsp:txXfrm>
        <a:off x="5756188" y="541209"/>
        <a:ext cx="182064" cy="212980"/>
      </dsp:txXfrm>
    </dsp:sp>
    <dsp:sp modelId="{18FA8BD8-8042-488D-AFA0-76F6B59EEEA7}">
      <dsp:nvSpPr>
        <dsp:cNvPr id="0" name=""/>
        <dsp:cNvSpPr/>
      </dsp:nvSpPr>
      <dsp:spPr>
        <a:xfrm>
          <a:off x="6013826" y="208909"/>
          <a:ext cx="858794" cy="8775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TEACH</a:t>
          </a:r>
          <a:endParaRPr lang="en-US" sz="1300" kern="1200" dirty="0"/>
        </a:p>
      </dsp:txBody>
      <dsp:txXfrm>
        <a:off x="6013826" y="208909"/>
        <a:ext cx="858794" cy="877580"/>
      </dsp:txXfrm>
    </dsp:sp>
    <dsp:sp modelId="{07F2AB91-73A2-44A4-A972-46815D38F67D}">
      <dsp:nvSpPr>
        <dsp:cNvPr id="0" name=""/>
        <dsp:cNvSpPr/>
      </dsp:nvSpPr>
      <dsp:spPr>
        <a:xfrm>
          <a:off x="6958499" y="541209"/>
          <a:ext cx="182064" cy="21298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dirty="0"/>
        </a:p>
      </dsp:txBody>
      <dsp:txXfrm>
        <a:off x="6958499" y="541209"/>
        <a:ext cx="182064" cy="212980"/>
      </dsp:txXfrm>
    </dsp:sp>
    <dsp:sp modelId="{DD0293B4-E4D1-41F9-B8E1-67C9A71EA7A9}">
      <dsp:nvSpPr>
        <dsp:cNvPr id="0" name=""/>
        <dsp:cNvSpPr/>
      </dsp:nvSpPr>
      <dsp:spPr>
        <a:xfrm>
          <a:off x="7216138" y="208909"/>
          <a:ext cx="858794" cy="8775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POST-ASSESS</a:t>
          </a:r>
          <a:endParaRPr lang="en-US" sz="1300" kern="1200" dirty="0"/>
        </a:p>
      </dsp:txBody>
      <dsp:txXfrm>
        <a:off x="7216138" y="208909"/>
        <a:ext cx="858794" cy="877580"/>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0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4025"/>
          </a:xfrm>
          <a:prstGeom prst="rect">
            <a:avLst/>
          </a:prstGeom>
        </p:spPr>
        <p:txBody>
          <a:bodyPr vert="horz" lIns="91440" tIns="45720" rIns="91440" bIns="45720" rtlCol="0"/>
          <a:lstStyle>
            <a:lvl1pPr algn="r">
              <a:defRPr sz="1200"/>
            </a:lvl1pPr>
          </a:lstStyle>
          <a:p>
            <a:fld id="{AF225DFC-D4AA-4087-8B5B-FEC0815ADD8C}" type="datetimeFigureOut">
              <a:rPr lang="en-US" smtClean="0"/>
              <a:pPr/>
              <a:t>11/21/10</a:t>
            </a:fld>
            <a:endParaRPr lang="en-US" dirty="0"/>
          </a:p>
        </p:txBody>
      </p:sp>
      <p:sp>
        <p:nvSpPr>
          <p:cNvPr id="4" name="Slide Image Placeholder 3"/>
          <p:cNvSpPr>
            <a:spLocks noGrp="1" noRot="1" noChangeAspect="1"/>
          </p:cNvSpPr>
          <p:nvPr>
            <p:ph type="sldImg" idx="2"/>
          </p:nvPr>
        </p:nvSpPr>
        <p:spPr>
          <a:xfrm>
            <a:off x="1157288" y="681038"/>
            <a:ext cx="4543425" cy="34067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14825"/>
            <a:ext cx="5486400" cy="408781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28063"/>
            <a:ext cx="2971800" cy="45402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28063"/>
            <a:ext cx="2971800" cy="454025"/>
          </a:xfrm>
          <a:prstGeom prst="rect">
            <a:avLst/>
          </a:prstGeom>
        </p:spPr>
        <p:txBody>
          <a:bodyPr vert="horz" lIns="91440" tIns="45720" rIns="91440" bIns="45720" rtlCol="0" anchor="b"/>
          <a:lstStyle>
            <a:lvl1pPr algn="r">
              <a:defRPr sz="1200"/>
            </a:lvl1pPr>
          </a:lstStyle>
          <a:p>
            <a:fld id="{885AEB5E-6A9E-4815-9E71-0F343AD2DA8D}"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5AEB5E-6A9E-4815-9E71-0F343AD2DA8D}"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72D9FB8-F0A1-C640-A65A-01B515512CAC}" type="slidenum">
              <a:rPr lang="en-US" smtClean="0"/>
              <a:pPr/>
              <a:t>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US" dirty="0" smtClean="0"/>
              <a:t>Often teachers and parents feel overwhelmed and un focused all the things going on in Education. Some days/years feels like herding cats. </a:t>
            </a:r>
          </a:p>
          <a:p>
            <a:pPr>
              <a:spcBef>
                <a:spcPct val="0"/>
              </a:spcBef>
              <a:buFontTx/>
              <a:buChar char="-"/>
            </a:pPr>
            <a:r>
              <a:rPr lang="en-US" dirty="0" smtClean="0"/>
              <a:t> </a:t>
            </a:r>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6587DBA-6668-4613-B411-A722B7B8D415}" type="slidenum">
              <a:rPr lang="en-US"/>
              <a:pPr fontAlgn="base">
                <a:spcBef>
                  <a:spcPct val="0"/>
                </a:spcBef>
                <a:spcAft>
                  <a:spcPct val="0"/>
                </a:spcAft>
              </a:pPr>
              <a:t>22</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US" dirty="0" smtClean="0"/>
              <a:t>Teachers I know you are thinking: What now, something new when will I have time to do that!</a:t>
            </a:r>
          </a:p>
          <a:p>
            <a:pPr>
              <a:spcBef>
                <a:spcPct val="0"/>
              </a:spcBef>
              <a:buFontTx/>
              <a:buChar char="-"/>
            </a:pPr>
            <a:r>
              <a:rPr lang="en-US" dirty="0" smtClean="0"/>
              <a:t>Parents/taxpayers are thinking: Great, now we are going to pay them to study. </a:t>
            </a:r>
          </a:p>
          <a:p>
            <a:pPr>
              <a:spcBef>
                <a:spcPct val="0"/>
              </a:spcBef>
              <a:buFontTx/>
              <a:buChar char="-"/>
            </a:pPr>
            <a:r>
              <a:rPr lang="en-US" dirty="0" smtClean="0"/>
              <a:t> Wait…Not a new fix &amp; … </a:t>
            </a:r>
          </a:p>
          <a:p>
            <a:pPr>
              <a:spcBef>
                <a:spcPct val="0"/>
              </a:spcBef>
              <a:buFontTx/>
              <a:buChar char="-"/>
            </a:pPr>
            <a:r>
              <a:rPr lang="en-US" dirty="0" smtClean="0"/>
              <a:t>Going to introduce this to you tonight. </a:t>
            </a:r>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67A390E-4AE0-4FA0-B1D0-26EDA50319ED}" type="slidenum">
              <a:rPr lang="en-US"/>
              <a:pPr fontAlgn="base">
                <a:spcBef>
                  <a:spcPct val="0"/>
                </a:spcBef>
                <a:spcAft>
                  <a:spcPct val="0"/>
                </a:spcAft>
              </a:pPr>
              <a:t>23</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 Experience </a:t>
            </a:r>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A1EF26A-4AC2-4E41-9D74-51B7FEC7C2ED}" type="slidenum">
              <a:rPr lang="en-US"/>
              <a:pPr fontAlgn="base">
                <a:spcBef>
                  <a:spcPct val="0"/>
                </a:spcBef>
                <a:spcAft>
                  <a:spcPct val="0"/>
                </a:spcAft>
              </a:pPr>
              <a:t>26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Official Definition</a:t>
            </a:r>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870F569-28C3-4F5D-9F7A-884288D2BDC7}" type="slidenum">
              <a:rPr lang="en-US"/>
              <a:pPr fontAlgn="base">
                <a:spcBef>
                  <a:spcPct val="0"/>
                </a:spcBef>
                <a:spcAft>
                  <a:spcPct val="0"/>
                </a:spcAft>
              </a:pPr>
              <a:t>27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en-US" dirty="0" smtClean="0"/>
              <a:t>A Structure for implementing the School improvement plan</a:t>
            </a:r>
          </a:p>
          <a:p>
            <a:pPr>
              <a:spcBef>
                <a:spcPct val="0"/>
              </a:spcBef>
              <a:buFontTx/>
              <a:buChar char="-"/>
            </a:pPr>
            <a:r>
              <a:rPr lang="en-US" dirty="0" smtClean="0"/>
              <a:t>A Vehicle for doing what teachers already have to do</a:t>
            </a:r>
          </a:p>
          <a:p>
            <a:pPr>
              <a:spcBef>
                <a:spcPct val="0"/>
              </a:spcBef>
              <a:buFontTx/>
              <a:buChar char="-"/>
            </a:pPr>
            <a:r>
              <a:rPr lang="en-US" dirty="0" smtClean="0"/>
              <a:t>A place to work on the work with colleagues as opposed to working alone. </a:t>
            </a:r>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3E7BBE6-51AC-468A-AAD5-28AE0CA495F8}" type="slidenum">
              <a:rPr lang="en-US"/>
              <a:pPr fontAlgn="base">
                <a:spcBef>
                  <a:spcPct val="0"/>
                </a:spcBef>
                <a:spcAft>
                  <a:spcPct val="0"/>
                </a:spcAft>
              </a:pPr>
              <a:t>29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The first three steps in the cycle are already identified. </a:t>
            </a:r>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B510FDF-481F-4987-9775-BBCA344B05A3}" type="slidenum">
              <a:rPr lang="en-US"/>
              <a:pPr fontAlgn="base">
                <a:spcBef>
                  <a:spcPct val="0"/>
                </a:spcBef>
                <a:spcAft>
                  <a:spcPct val="0"/>
                </a:spcAft>
              </a:pPr>
              <a:t>35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D4E1DB6-BB17-1543-9693-A6B1C6B70F42}" type="datetimeFigureOut">
              <a:rPr lang="en-US" smtClean="0"/>
              <a:pPr/>
              <a:t>11/21/10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07547D0-AB5E-8349-9CD2-3B4E2FD75CCB}" type="slidenum">
              <a:rPr lang="en-US" smtClean="0"/>
              <a:pPr/>
              <a:t>‹#›</a:t>
            </a:fld>
            <a:endParaRPr lang="en-US"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4E1DB6-BB17-1543-9693-A6B1C6B70F42}" type="datetimeFigureOut">
              <a:rPr lang="en-US" smtClean="0"/>
              <a:pPr/>
              <a:t>11/21/10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07547D0-AB5E-8349-9CD2-3B4E2FD75CCB}" type="slidenum">
              <a:rPr lang="en-US" smtClean="0"/>
              <a:pPr/>
              <a:t>‹#›</a:t>
            </a:fld>
            <a:endParaRPr lang="en-US"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4E1DB6-BB17-1543-9693-A6B1C6B70F42}" type="datetimeFigureOut">
              <a:rPr lang="en-US" smtClean="0"/>
              <a:pPr/>
              <a:t>11/21/10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07547D0-AB5E-8349-9CD2-3B4E2FD75CCB}" type="slidenum">
              <a:rPr lang="en-US" smtClean="0"/>
              <a:pPr/>
              <a:t>‹#›</a:t>
            </a:fld>
            <a:endParaRPr lang="en-US"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4E1DB6-BB17-1543-9693-A6B1C6B70F42}" type="datetimeFigureOut">
              <a:rPr lang="en-US" smtClean="0"/>
              <a:pPr/>
              <a:t>11/21/10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07547D0-AB5E-8349-9CD2-3B4E2FD75CCB}" type="slidenum">
              <a:rPr lang="en-US" smtClean="0"/>
              <a:pPr/>
              <a:t>‹#›</a:t>
            </a:fld>
            <a:endParaRPr lang="en-US"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4E1DB6-BB17-1543-9693-A6B1C6B70F42}" type="datetimeFigureOut">
              <a:rPr lang="en-US" smtClean="0"/>
              <a:pPr/>
              <a:t>11/21/10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07547D0-AB5E-8349-9CD2-3B4E2FD75CCB}" type="slidenum">
              <a:rPr lang="en-US" smtClean="0"/>
              <a:pPr/>
              <a:t>‹#›</a:t>
            </a:fld>
            <a:endParaRPr lang="en-US"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D4E1DB6-BB17-1543-9693-A6B1C6B70F42}" type="datetimeFigureOut">
              <a:rPr lang="en-US" smtClean="0"/>
              <a:pPr/>
              <a:t>11/21/10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07547D0-AB5E-8349-9CD2-3B4E2FD75CCB}" type="slidenum">
              <a:rPr lang="en-US" smtClean="0"/>
              <a:pPr/>
              <a:t>‹#›</a:t>
            </a:fld>
            <a:endParaRPr lang="en-US"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D4E1DB6-BB17-1543-9693-A6B1C6B70F42}" type="datetimeFigureOut">
              <a:rPr lang="en-US" smtClean="0"/>
              <a:pPr/>
              <a:t>11/21/10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07547D0-AB5E-8349-9CD2-3B4E2FD75CCB}" type="slidenum">
              <a:rPr lang="en-US" smtClean="0"/>
              <a:pPr/>
              <a:t>‹#›</a:t>
            </a:fld>
            <a:endParaRPr lang="en-US"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D4E1DB6-BB17-1543-9693-A6B1C6B70F42}" type="datetimeFigureOut">
              <a:rPr lang="en-US" smtClean="0"/>
              <a:pPr/>
              <a:t>11/21/10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07547D0-AB5E-8349-9CD2-3B4E2FD75CCB}" type="slidenum">
              <a:rPr lang="en-US" smtClean="0"/>
              <a:pPr/>
              <a:t>‹#›</a:t>
            </a:fld>
            <a:endParaRPr lang="en-US"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4E1DB6-BB17-1543-9693-A6B1C6B70F42}" type="datetimeFigureOut">
              <a:rPr lang="en-US" smtClean="0"/>
              <a:pPr/>
              <a:t>11/21/10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07547D0-AB5E-8349-9CD2-3B4E2FD75CCB}" type="slidenum">
              <a:rPr lang="en-US" smtClean="0"/>
              <a:pPr/>
              <a:t>‹#›</a:t>
            </a:fld>
            <a:endParaRPr lang="en-US"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4E1DB6-BB17-1543-9693-A6B1C6B70F42}" type="datetimeFigureOut">
              <a:rPr lang="en-US" smtClean="0"/>
              <a:pPr/>
              <a:t>11/21/10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07547D0-AB5E-8349-9CD2-3B4E2FD75CCB}" type="slidenum">
              <a:rPr lang="en-US" smtClean="0"/>
              <a:pPr/>
              <a:t>‹#›</a:t>
            </a:fld>
            <a:endParaRPr lang="en-US"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4E1DB6-BB17-1543-9693-A6B1C6B70F42}" type="datetimeFigureOut">
              <a:rPr lang="en-US" smtClean="0"/>
              <a:pPr/>
              <a:t>11/21/10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07547D0-AB5E-8349-9CD2-3B4E2FD75CCB}" type="slidenum">
              <a:rPr lang="en-US" smtClean="0"/>
              <a:pPr/>
              <a:t>‹#›</a:t>
            </a:fld>
            <a:endParaRPr lang="en-US"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4E1DB6-BB17-1543-9693-A6B1C6B70F42}" type="datetimeFigureOut">
              <a:rPr lang="en-US" smtClean="0"/>
              <a:pPr/>
              <a:t>11/21/10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7547D0-AB5E-8349-9CD2-3B4E2FD75CC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df"/><Relationship Id="rId4" Type="http://schemas.openxmlformats.org/officeDocument/2006/relationships/image" Target="../media/image1.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df"/><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hyperlink" Target="http://cie.ed.asu.edu/volume8/number14/" TargetMode="External"/><Relationship Id="rId4" Type="http://schemas.openxmlformats.org/officeDocument/2006/relationships/hyperlink" Target="http://www.apple.com/education/itunes-u/" TargetMode="External"/><Relationship Id="rId5" Type="http://schemas.openxmlformats.org/officeDocument/2006/relationships/hyperlink" Target="http://www.newteachercenter.org/ti_continuum_of_teacher.php" TargetMode="External"/><Relationship Id="rId1" Type="http://schemas.openxmlformats.org/officeDocument/2006/relationships/slideLayout" Target="../slideLayouts/slideLayout7.xml"/><Relationship Id="rId2" Type="http://schemas.openxmlformats.org/officeDocument/2006/relationships/hyperlink" Target="http://nces.ed.gov/pubs2010/2010028.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df"/><Relationship Id="rId3"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L2zqTYgcpfg&amp;feature=related"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df"/><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df"/><Relationship Id="rId3"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5.xml"/><Relationship Id="rId2" Type="http://schemas.openxmlformats.org/officeDocument/2006/relationships/image" Target="../media/image3.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diagramData" Target="../diagrams/data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www.frankserafini.com/PubArticles/ImplentRdgWkshp.htm" TargetMode="Externa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df"/><Relationship Id="rId3" Type="http://schemas.openxmlformats.org/officeDocument/2006/relationships/image" Target="../media/image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w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wm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7sywMkf5QhI" TargetMode="Externa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7.xml"/><Relationship Id="rId2"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wmf"/></Relationships>
</file>

<file path=ppt/slides/_rels/slide72.xml.rels><?xml version="1.0" encoding="UTF-8" standalone="yes"?>
<Relationships xmlns="http://schemas.openxmlformats.org/package/2006/relationships"><Relationship Id="rId11" Type="http://schemas.microsoft.com/office/2007/relationships/diagramDrawing" Target="../diagrams/drawing4.xml"/><Relationship Id="rId12" Type="http://schemas.openxmlformats.org/officeDocument/2006/relationships/diagramData" Target="../diagrams/data5.xml"/><Relationship Id="rId13" Type="http://schemas.openxmlformats.org/officeDocument/2006/relationships/diagramLayout" Target="../diagrams/layout5.xml"/><Relationship Id="rId14" Type="http://schemas.openxmlformats.org/officeDocument/2006/relationships/diagramQuickStyle" Target="../diagrams/quickStyle5.xml"/><Relationship Id="rId15" Type="http://schemas.openxmlformats.org/officeDocument/2006/relationships/diagramColors" Target="../diagrams/colors5.xml"/><Relationship Id="rId1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3.xml"/><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diagramData" Target="../diagrams/data4.xml"/><Relationship Id="rId8" Type="http://schemas.openxmlformats.org/officeDocument/2006/relationships/diagramLayout" Target="../diagrams/layout4.xml"/><Relationship Id="rId9" Type="http://schemas.openxmlformats.org/officeDocument/2006/relationships/diagramQuickStyle" Target="../diagrams/quickStyle4.xml"/><Relationship Id="rId10" Type="http://schemas.openxmlformats.org/officeDocument/2006/relationships/diagramColors" Target="../diagrams/colors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5.xml"/><Relationship Id="rId2" Type="http://schemas.openxmlformats.org/officeDocument/2006/relationships/image" Target="../media/image3.jpe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jsBMQUeGx1E" TargetMode="Externa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londonmet.ac.uk/library/"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NH Logo.eps"/>
          <p:cNvPicPr>
            <a:picLocks noChangeAspect="1"/>
          </p:cNvPicPr>
          <p:nvPr/>
        </p:nvPicPr>
        <mc:AlternateContent xmlns:ma="http://schemas.microsoft.com/office/mac/drawingml/2008/main">
          <mc:Choice Requires="ma">
            <p:blipFill>
              <a:blip r:embed="rId3">
                <a:lum bright="47000" contrast="-43000"/>
                <a:alphaModFix/>
              </a:blip>
              <a:stretch>
                <a:fillRect/>
              </a:stretch>
            </p:blipFill>
          </mc:Choice>
          <mc:Fallback xmlns:mc="http://schemas.openxmlformats.org/markup-compatibility/2006" xmlns:p="http://schemas.openxmlformats.org/presentationml/2006/main" xmlns:r="http://schemas.openxmlformats.org/officeDocument/2006/relationships" xmlns:a="http://schemas.openxmlformats.org/drawingml/2006/main" xmlns="">
            <p:blipFill>
              <a:blip r:embed="rId4">
                <a:lum bright="47000" contrast="-43000"/>
                <a:alphaModFix/>
              </a:blip>
              <a:stretch>
                <a:fillRect/>
              </a:stretch>
            </p:blipFill>
          </mc:Fallback>
        </mc:AlternateContent>
        <p:spPr>
          <a:xfrm>
            <a:off x="1602556" y="0"/>
            <a:ext cx="5938887" cy="6858000"/>
          </a:xfrm>
          <a:prstGeom prst="rect">
            <a:avLst/>
          </a:prstGeom>
        </p:spPr>
      </p:pic>
      <p:sp>
        <p:nvSpPr>
          <p:cNvPr id="3" name="TextBox 2"/>
          <p:cNvSpPr txBox="1"/>
          <p:nvPr/>
        </p:nvSpPr>
        <p:spPr>
          <a:xfrm>
            <a:off x="846667" y="1100685"/>
            <a:ext cx="7823200" cy="4862870"/>
          </a:xfrm>
          <a:prstGeom prst="rect">
            <a:avLst/>
          </a:prstGeom>
          <a:noFill/>
        </p:spPr>
        <p:txBody>
          <a:bodyPr wrap="square" rtlCol="0">
            <a:spAutoFit/>
          </a:bodyPr>
          <a:lstStyle/>
          <a:p>
            <a:pPr algn="ctr"/>
            <a:r>
              <a:rPr lang="en-US" sz="6200" b="1" dirty="0" smtClean="0">
                <a:latin typeface="Bell MT"/>
                <a:cs typeface="Bell MT"/>
              </a:rPr>
              <a:t>NEW HOPE SCHOOL DISTRICT </a:t>
            </a:r>
          </a:p>
          <a:p>
            <a:pPr algn="ctr"/>
            <a:r>
              <a:rPr lang="en-US" sz="6200" b="1" dirty="0" smtClean="0">
                <a:latin typeface="Bell MT"/>
                <a:cs typeface="Bell MT"/>
              </a:rPr>
              <a:t>REFORM COMMISSION</a:t>
            </a:r>
          </a:p>
          <a:p>
            <a:pPr algn="ctr"/>
            <a:r>
              <a:rPr lang="en-US" sz="6200" b="1" dirty="0" smtClean="0">
                <a:latin typeface="Bell MT"/>
                <a:cs typeface="Bell MT"/>
              </a:rPr>
              <a:t>INITIATIVES</a:t>
            </a:r>
            <a:endParaRPr lang="en-US" sz="6200" dirty="0">
              <a:latin typeface="Bell MT"/>
              <a:cs typeface="Bell MT"/>
            </a:endParaRPr>
          </a:p>
        </p:txBody>
      </p:sp>
      <p:sp>
        <p:nvSpPr>
          <p:cNvPr id="5" name="TextBox 4"/>
          <p:cNvSpPr txBox="1"/>
          <p:nvPr/>
        </p:nvSpPr>
        <p:spPr>
          <a:xfrm>
            <a:off x="2639961" y="6148221"/>
            <a:ext cx="4055807" cy="584775"/>
          </a:xfrm>
          <a:prstGeom prst="rect">
            <a:avLst/>
          </a:prstGeom>
          <a:noFill/>
        </p:spPr>
        <p:txBody>
          <a:bodyPr wrap="square" rtlCol="0">
            <a:spAutoFit/>
          </a:bodyPr>
          <a:lstStyle/>
          <a:p>
            <a:pPr algn="ctr"/>
            <a:r>
              <a:rPr lang="en-US" sz="3200" b="1" dirty="0" smtClean="0"/>
              <a:t>November 22, 2010</a:t>
            </a:r>
            <a:endParaRPr lang="en-US" sz="3200" b="1"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4"/>
          <p:cNvSpPr txBox="1">
            <a:spLocks noChangeArrowheads="1"/>
          </p:cNvSpPr>
          <p:nvPr/>
        </p:nvSpPr>
        <p:spPr bwMode="auto">
          <a:xfrm>
            <a:off x="787400"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What Do the Stats Show?</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4" name="Rectangle 5"/>
          <p:cNvSpPr txBox="1">
            <a:spLocks noChangeArrowheads="1"/>
          </p:cNvSpPr>
          <p:nvPr/>
        </p:nvSpPr>
        <p:spPr bwMode="auto">
          <a:xfrm>
            <a:off x="501445" y="1905000"/>
            <a:ext cx="8210755" cy="42672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accent2"/>
              </a:buClr>
              <a:buSzTx/>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 </a:t>
            </a:r>
            <a:endParaRPr kumimoji="0" lang="en-US" sz="3200" b="0" i="0" u="none" strike="noStrike" kern="0" cap="none" spc="0" normalizeH="0" baseline="0" noProof="0" dirty="0">
              <a:ln>
                <a:noFill/>
              </a:ln>
              <a:solidFill>
                <a:schemeClr val="tx1"/>
              </a:solidFill>
              <a:effectLst/>
              <a:uLnTx/>
              <a:uFillTx/>
              <a:latin typeface="+mn-lt"/>
              <a:ea typeface="ＭＳ Ｐゴシック" charset="-128"/>
              <a:cs typeface="ＭＳ Ｐゴシック" charset="-128"/>
            </a:endParaRPr>
          </a:p>
        </p:txBody>
      </p:sp>
      <p:sp>
        <p:nvSpPr>
          <p:cNvPr id="5" name="WordArt 6"/>
          <p:cNvSpPr>
            <a:spLocks noChangeArrowheads="1" noChangeShapeType="1" noTextEdit="1"/>
          </p:cNvSpPr>
          <p:nvPr/>
        </p:nvSpPr>
        <p:spPr bwMode="auto">
          <a:xfrm>
            <a:off x="711200" y="2819400"/>
            <a:ext cx="7772400" cy="2209800"/>
          </a:xfrm>
          <a:prstGeom prst="rect">
            <a:avLst/>
          </a:prstGeom>
        </p:spPr>
        <p:txBody>
          <a:bodyPr wrap="none" fromWordArt="1">
            <a:prstTxWarp prst="textPlain">
              <a:avLst>
                <a:gd name="adj" fmla="val 50167"/>
              </a:avLst>
            </a:prstTxWarp>
          </a:bodyPr>
          <a:lstStyle/>
          <a:p>
            <a:pPr algn="ctr"/>
            <a:r>
              <a:rPr lang="en-US" sz="3600" kern="10" dirty="0">
                <a:ln w="19050" cap="sq">
                  <a:solidFill>
                    <a:srgbClr val="99CCFF"/>
                  </a:solidFill>
                  <a:round/>
                  <a:headEnd type="none" w="sm" len="sm"/>
                  <a:tailEnd type="none" w="sm" len="sm"/>
                </a:ln>
                <a:solidFill>
                  <a:srgbClr val="FFFF00"/>
                </a:solidFill>
                <a:effectLst>
                  <a:outerShdw blurRad="63500" dist="38099" dir="2700000" algn="ctr" rotWithShape="0">
                    <a:srgbClr val="990000">
                      <a:alpha val="74997"/>
                    </a:srgbClr>
                  </a:outerShdw>
                </a:effectLst>
                <a:latin typeface="Jester"/>
                <a:ea typeface="Jester"/>
                <a:cs typeface="Jester"/>
              </a:rPr>
              <a:t>Teaching Is Not For Everyone !</a:t>
            </a: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txBox="1">
            <a:spLocks noChangeArrowheads="1"/>
          </p:cNvSpPr>
          <p:nvPr/>
        </p:nvSpPr>
        <p:spPr bwMode="auto">
          <a:xfrm>
            <a:off x="736600"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Success is Cumulative!</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6" name="Rectangle 5"/>
          <p:cNvSpPr txBox="1">
            <a:spLocks noChangeArrowheads="1"/>
          </p:cNvSpPr>
          <p:nvPr/>
        </p:nvSpPr>
        <p:spPr bwMode="auto">
          <a:xfrm>
            <a:off x="889000" y="19050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marL="742950" marR="0" lvl="1" indent="-285750" algn="l" defTabSz="914400" rtl="0" eaLnBrk="1" fontAlgn="base" latinLnBrk="0" hangingPunct="1">
              <a:lnSpc>
                <a:spcPct val="90000"/>
              </a:lnSpc>
              <a:spcBef>
                <a:spcPct val="20000"/>
              </a:spcBef>
              <a:spcAft>
                <a:spcPct val="0"/>
              </a:spcAft>
              <a:buClrTx/>
              <a:buSzTx/>
              <a:buFontTx/>
              <a:buChar char="–"/>
              <a:tabLst/>
              <a:defRPr/>
            </a:pPr>
            <a:r>
              <a:rPr kumimoji="0" lang="en-US" sz="2800" b="0" i="0" u="none" strike="noStrike" kern="0" cap="none" spc="0" normalizeH="0" baseline="0" noProof="0" dirty="0" smtClean="0">
                <a:ln>
                  <a:noFill/>
                </a:ln>
                <a:solidFill>
                  <a:schemeClr val="tx1"/>
                </a:solidFill>
                <a:effectLst/>
                <a:uLnTx/>
                <a:uFillTx/>
                <a:latin typeface="+mn-lt"/>
                <a:ea typeface="ＭＳ Ｐゴシック" charset="-128"/>
              </a:rPr>
              <a:t>Success for New Teachers</a:t>
            </a:r>
          </a:p>
          <a:p>
            <a:pPr marL="742950" marR="0" lvl="1" indent="-285750" algn="l" defTabSz="914400" rtl="0" eaLnBrk="1" fontAlgn="base" latinLnBrk="0" hangingPunct="1">
              <a:lnSpc>
                <a:spcPct val="90000"/>
              </a:lnSpc>
              <a:spcBef>
                <a:spcPct val="20000"/>
              </a:spcBef>
              <a:spcAft>
                <a:spcPct val="0"/>
              </a:spcAft>
              <a:buClrTx/>
              <a:buSzTx/>
              <a:buFontTx/>
              <a:buChar char="–"/>
              <a:tabLst/>
              <a:defRPr/>
            </a:pPr>
            <a:r>
              <a:rPr kumimoji="0" lang="en-US" sz="2800" b="0" i="0" u="none" strike="noStrike" kern="0" cap="none" spc="0" normalizeH="0" baseline="0" noProof="0" dirty="0" smtClean="0">
                <a:ln>
                  <a:noFill/>
                </a:ln>
                <a:solidFill>
                  <a:schemeClr val="tx1"/>
                </a:solidFill>
                <a:effectLst/>
                <a:uLnTx/>
                <a:uFillTx/>
                <a:latin typeface="+mn-lt"/>
                <a:ea typeface="ＭＳ Ｐゴシック" charset="-128"/>
              </a:rPr>
              <a:t>Success for Our Profession</a:t>
            </a:r>
          </a:p>
          <a:p>
            <a:pPr marL="742950" marR="0" lvl="1" indent="-285750" algn="l" defTabSz="914400" rtl="0" eaLnBrk="1" fontAlgn="base" latinLnBrk="0" hangingPunct="1">
              <a:lnSpc>
                <a:spcPct val="90000"/>
              </a:lnSpc>
              <a:spcBef>
                <a:spcPct val="20000"/>
              </a:spcBef>
              <a:spcAft>
                <a:spcPct val="0"/>
              </a:spcAft>
              <a:buClrTx/>
              <a:buSzTx/>
              <a:buFontTx/>
              <a:buChar char="–"/>
              <a:tabLst/>
              <a:defRPr/>
            </a:pPr>
            <a:r>
              <a:rPr kumimoji="0" lang="en-US" sz="2800" b="0" i="0" u="none" strike="noStrike" kern="0" cap="none" spc="0" normalizeH="0" baseline="0" noProof="0" dirty="0" smtClean="0">
                <a:ln>
                  <a:noFill/>
                </a:ln>
                <a:solidFill>
                  <a:schemeClr val="tx1"/>
                </a:solidFill>
                <a:effectLst/>
                <a:uLnTx/>
                <a:uFillTx/>
                <a:latin typeface="+mn-lt"/>
                <a:ea typeface="ＭＳ Ｐゴシック" charset="-128"/>
              </a:rPr>
              <a:t>Success for Our Children</a:t>
            </a:r>
          </a:p>
          <a:p>
            <a:pPr marL="742950" marR="0" lvl="1" indent="-285750" algn="l" defTabSz="914400" rtl="0" eaLnBrk="1" fontAlgn="base" latinLnBrk="0" hangingPunct="1">
              <a:lnSpc>
                <a:spcPct val="90000"/>
              </a:lnSpc>
              <a:spcBef>
                <a:spcPct val="20000"/>
              </a:spcBef>
              <a:spcAft>
                <a:spcPct val="0"/>
              </a:spcAft>
              <a:buClrTx/>
              <a:buSzTx/>
              <a:buFontTx/>
              <a:buChar char="–"/>
              <a:tabLst/>
              <a:defRPr/>
            </a:pPr>
            <a:endParaRPr kumimoji="0" lang="en-US" sz="2800" b="0" i="0" u="none" strike="noStrike" kern="0" cap="none" spc="0" normalizeH="0" baseline="0" noProof="0" dirty="0" smtClean="0">
              <a:ln>
                <a:noFill/>
              </a:ln>
              <a:solidFill>
                <a:schemeClr val="tx1"/>
              </a:solidFill>
              <a:effectLst/>
              <a:uLnTx/>
              <a:uFillTx/>
              <a:latin typeface="+mn-lt"/>
              <a:ea typeface="ＭＳ Ｐゴシック" charset="-128"/>
            </a:endParaRPr>
          </a:p>
          <a:p>
            <a:pPr marL="342900" marR="0" lvl="0" indent="-342900" algn="l" defTabSz="914400" rtl="0" eaLnBrk="1" fontAlgn="base" latinLnBrk="0" hangingPunct="1">
              <a:lnSpc>
                <a:spcPct val="90000"/>
              </a:lnSpc>
              <a:spcBef>
                <a:spcPct val="20000"/>
              </a:spcBef>
              <a:spcAft>
                <a:spcPct val="0"/>
              </a:spcAft>
              <a:buClr>
                <a:schemeClr val="accent2"/>
              </a:buClr>
              <a:buSzTx/>
              <a:buFontTx/>
              <a:buChar char="•"/>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Children are the world’s most precious commodity and the raw materials which will make up our future society.</a:t>
            </a:r>
          </a:p>
          <a:p>
            <a:pPr marL="742950" marR="0" lvl="1" indent="-285750" algn="l" defTabSz="914400" rtl="0" eaLnBrk="1" fontAlgn="base" latinLnBrk="0" hangingPunct="1">
              <a:lnSpc>
                <a:spcPct val="90000"/>
              </a:lnSpc>
              <a:spcBef>
                <a:spcPct val="20000"/>
              </a:spcBef>
              <a:spcAft>
                <a:spcPct val="0"/>
              </a:spcAft>
              <a:buClrTx/>
              <a:buSzTx/>
              <a:buFontTx/>
              <a:buChar char="–"/>
              <a:tabLst/>
              <a:defRPr/>
            </a:pPr>
            <a:endParaRPr kumimoji="0" lang="en-US" sz="2800" b="0" i="0" u="none" strike="noStrike" kern="0" cap="none" spc="0" normalizeH="0" baseline="0" noProof="0" dirty="0">
              <a:ln>
                <a:noFill/>
              </a:ln>
              <a:solidFill>
                <a:schemeClr val="tx1"/>
              </a:solidFill>
              <a:effectLst/>
              <a:uLnTx/>
              <a:uFillTx/>
              <a:latin typeface="+mn-lt"/>
              <a:ea typeface="ＭＳ Ｐゴシック" charset="-128"/>
            </a:endParaRPr>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4"/>
          <p:cNvSpPr txBox="1">
            <a:spLocks noChangeArrowheads="1"/>
          </p:cNvSpPr>
          <p:nvPr/>
        </p:nvSpPr>
        <p:spPr bwMode="auto">
          <a:xfrm>
            <a:off x="774700"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Mentoring</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4" name="Rectangle 5"/>
          <p:cNvSpPr txBox="1">
            <a:spLocks noChangeArrowheads="1"/>
          </p:cNvSpPr>
          <p:nvPr/>
        </p:nvSpPr>
        <p:spPr bwMode="auto">
          <a:xfrm>
            <a:off x="927100" y="1397000"/>
            <a:ext cx="7772400" cy="43561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marL="342900" marR="0" lvl="0" indent="-342900" algn="l" defTabSz="914400" rtl="0" eaLnBrk="1" fontAlgn="base" latinLnBrk="0" hangingPunct="1">
              <a:lnSpc>
                <a:spcPct val="90000"/>
              </a:lnSpc>
              <a:spcBef>
                <a:spcPct val="20000"/>
              </a:spcBef>
              <a:spcAft>
                <a:spcPct val="0"/>
              </a:spcAft>
              <a:buClr>
                <a:schemeClr val="accent2"/>
              </a:buClr>
              <a:buSzTx/>
              <a:buFontTx/>
              <a:buChar char="•"/>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“Sink or Swim” mentality</a:t>
            </a:r>
          </a:p>
          <a:p>
            <a:pPr marL="342900" marR="0" lvl="0" indent="-342900" algn="l" defTabSz="914400" rtl="0" eaLnBrk="1" fontAlgn="base" latinLnBrk="0" hangingPunct="1">
              <a:lnSpc>
                <a:spcPct val="90000"/>
              </a:lnSpc>
              <a:spcBef>
                <a:spcPct val="20000"/>
              </a:spcBef>
              <a:spcAft>
                <a:spcPct val="0"/>
              </a:spcAft>
              <a:buClr>
                <a:schemeClr val="accent2"/>
              </a:buClr>
              <a:buSzTx/>
              <a:buFontTx/>
              <a:buChar char="•"/>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I’m OK…. You’re OK…..</a:t>
            </a:r>
          </a:p>
          <a:p>
            <a:pPr marL="342900" marR="0" lvl="0" indent="-342900" algn="l" defTabSz="914400" rtl="0" eaLnBrk="1" fontAlgn="base" latinLnBrk="0" hangingPunct="1">
              <a:lnSpc>
                <a:spcPct val="90000"/>
              </a:lnSpc>
              <a:spcBef>
                <a:spcPct val="20000"/>
              </a:spcBef>
              <a:spcAft>
                <a:spcPct val="0"/>
              </a:spcAft>
              <a:buClr>
                <a:schemeClr val="accent2"/>
              </a:buClr>
              <a:buSzTx/>
              <a:buFontTx/>
              <a:buChar char="•"/>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“I don’t need help.”</a:t>
            </a:r>
          </a:p>
          <a:p>
            <a:pPr marL="742950" marR="0" lvl="1" indent="-285750" algn="l" defTabSz="914400" rtl="0" eaLnBrk="1" fontAlgn="base" latinLnBrk="0" hangingPunct="1">
              <a:lnSpc>
                <a:spcPct val="90000"/>
              </a:lnSpc>
              <a:spcBef>
                <a:spcPct val="20000"/>
              </a:spcBef>
              <a:spcAft>
                <a:spcPct val="0"/>
              </a:spcAft>
              <a:buClrTx/>
              <a:buSzTx/>
              <a:buFontTx/>
              <a:buChar char="–"/>
              <a:tabLst/>
              <a:defRPr/>
            </a:pPr>
            <a:r>
              <a:rPr kumimoji="0" lang="en-US" sz="2800" b="0" i="0" u="none" strike="noStrike" kern="0" cap="none" spc="0" normalizeH="0" baseline="0" noProof="0" dirty="0" smtClean="0">
                <a:ln>
                  <a:noFill/>
                </a:ln>
                <a:solidFill>
                  <a:schemeClr val="tx1"/>
                </a:solidFill>
                <a:effectLst/>
                <a:uLnTx/>
                <a:uFillTx/>
                <a:latin typeface="+mn-lt"/>
                <a:ea typeface="ＭＳ Ｐゴシック" charset="-128"/>
              </a:rPr>
              <a:t>Failures</a:t>
            </a:r>
          </a:p>
          <a:p>
            <a:pPr marL="742950" marR="0" lvl="1" indent="-285750" algn="l" defTabSz="914400" rtl="0" eaLnBrk="1" fontAlgn="base" latinLnBrk="0" hangingPunct="1">
              <a:lnSpc>
                <a:spcPct val="90000"/>
              </a:lnSpc>
              <a:spcBef>
                <a:spcPct val="20000"/>
              </a:spcBef>
              <a:spcAft>
                <a:spcPct val="0"/>
              </a:spcAft>
              <a:buClrTx/>
              <a:buSzTx/>
              <a:buFontTx/>
              <a:buChar char="–"/>
              <a:tabLst/>
              <a:defRPr/>
            </a:pPr>
            <a:r>
              <a:rPr kumimoji="0" lang="en-US" sz="2800" b="0" i="0" u="none" strike="noStrike" kern="0" cap="none" spc="0" normalizeH="0" baseline="0" noProof="0" dirty="0" smtClean="0">
                <a:ln>
                  <a:noFill/>
                </a:ln>
                <a:solidFill>
                  <a:schemeClr val="tx1"/>
                </a:solidFill>
                <a:effectLst/>
                <a:uLnTx/>
                <a:uFillTx/>
                <a:latin typeface="+mn-lt"/>
                <a:ea typeface="ＭＳ Ｐゴシック" charset="-128"/>
              </a:rPr>
              <a:t>Difficulties</a:t>
            </a:r>
          </a:p>
          <a:p>
            <a:pPr marL="742950" lvl="1" indent="-285750" defTabSz="914400" fontAlgn="base">
              <a:lnSpc>
                <a:spcPct val="90000"/>
              </a:lnSpc>
              <a:spcBef>
                <a:spcPct val="20000"/>
              </a:spcBef>
              <a:spcAft>
                <a:spcPct val="0"/>
              </a:spcAft>
              <a:buFontTx/>
              <a:buChar char="–"/>
            </a:pPr>
            <a:r>
              <a:rPr lang="en-US" sz="2800" kern="0" dirty="0" smtClean="0">
                <a:ea typeface="ＭＳ Ｐゴシック" charset="-128"/>
              </a:rPr>
              <a:t>Isolation </a:t>
            </a:r>
            <a:r>
              <a:rPr lang="en-US" sz="1900" kern="0" dirty="0" smtClean="0">
                <a:ea typeface="ＭＳ Ｐゴシック" charset="-128"/>
              </a:rPr>
              <a:t>(</a:t>
            </a:r>
            <a:r>
              <a:rPr lang="en-US" sz="1900" dirty="0" smtClean="0"/>
              <a:t>Heider, 2005)</a:t>
            </a:r>
            <a:endParaRPr kumimoji="0" lang="en-US" sz="1900" b="0" i="0" u="none" strike="noStrike" kern="0" cap="none" spc="0" normalizeH="0" baseline="0" noProof="0" dirty="0" smtClean="0">
              <a:ln>
                <a:noFill/>
              </a:ln>
              <a:solidFill>
                <a:schemeClr val="tx1"/>
              </a:solidFill>
              <a:effectLst/>
              <a:uLnTx/>
              <a:uFillTx/>
              <a:latin typeface="+mn-lt"/>
              <a:ea typeface="ＭＳ Ｐゴシック" charset="-128"/>
            </a:endParaRPr>
          </a:p>
          <a:p>
            <a:pPr marL="342900" marR="0" lvl="0" indent="-342900" algn="l" defTabSz="914400" rtl="0" eaLnBrk="1" fontAlgn="base" latinLnBrk="0" hangingPunct="1">
              <a:lnSpc>
                <a:spcPct val="90000"/>
              </a:lnSpc>
              <a:spcBef>
                <a:spcPct val="20000"/>
              </a:spcBef>
              <a:spcAft>
                <a:spcPct val="0"/>
              </a:spcAft>
              <a:buClr>
                <a:schemeClr val="accent2"/>
              </a:buClr>
              <a:buSzTx/>
              <a:buFontTx/>
              <a:buChar char="•"/>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Yes, you choose how to do your job, but it’s nice to have options available which have been field tested.</a:t>
            </a:r>
            <a:endParaRPr kumimoji="0" lang="en-US" sz="3200" b="0" i="0" u="none" strike="noStrike" kern="0" cap="none" spc="0" normalizeH="0" baseline="0" noProof="0" dirty="0">
              <a:ln>
                <a:noFill/>
              </a:ln>
              <a:solidFill>
                <a:schemeClr val="tx1"/>
              </a:solidFill>
              <a:effectLst/>
              <a:uLnTx/>
              <a:uFillTx/>
              <a:latin typeface="+mn-lt"/>
              <a:ea typeface="ＭＳ Ｐゴシック" charset="-128"/>
              <a:cs typeface="ＭＳ Ｐゴシック" charset="-128"/>
            </a:endParaRPr>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4"/>
          <p:cNvSpPr txBox="1">
            <a:spLocks noChangeArrowheads="1"/>
          </p:cNvSpPr>
          <p:nvPr/>
        </p:nvSpPr>
        <p:spPr bwMode="auto">
          <a:xfrm>
            <a:off x="635000"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This is not a perfect place…</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4" name="Rectangle 5"/>
          <p:cNvSpPr txBox="1">
            <a:spLocks noChangeArrowheads="1"/>
          </p:cNvSpPr>
          <p:nvPr/>
        </p:nvSpPr>
        <p:spPr bwMode="auto">
          <a:xfrm>
            <a:off x="787400" y="19050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Bureaucracy</a:t>
            </a:r>
          </a:p>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Procedures</a:t>
            </a:r>
          </a:p>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Politics</a:t>
            </a:r>
          </a:p>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Things that </a:t>
            </a:r>
            <a:r>
              <a:rPr kumimoji="0" lang="en-US" sz="3200" b="0" i="1"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SHOULD</a:t>
            </a: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 be</a:t>
            </a:r>
          </a:p>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Things that </a:t>
            </a:r>
            <a:r>
              <a:rPr kumimoji="0" lang="en-US" sz="3200" b="0" i="1"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ARE</a:t>
            </a:r>
          </a:p>
          <a:p>
            <a:pPr marL="742950" marR="0" lvl="1" indent="-285750" algn="l" defTabSz="914400" rtl="0" eaLnBrk="1" fontAlgn="base" latinLnBrk="0" hangingPunct="1">
              <a:lnSpc>
                <a:spcPct val="100000"/>
              </a:lnSpc>
              <a:spcBef>
                <a:spcPct val="20000"/>
              </a:spcBef>
              <a:spcAft>
                <a:spcPct val="0"/>
              </a:spcAft>
              <a:buClrTx/>
              <a:buSzTx/>
              <a:tabLst/>
              <a:defRPr/>
            </a:pPr>
            <a:r>
              <a:rPr lang="en-US" sz="2800" i="1" kern="0" dirty="0" smtClean="0">
                <a:ea typeface="ＭＳ Ｐゴシック" charset="-128"/>
              </a:rPr>
              <a:t>			…</a:t>
            </a:r>
            <a:r>
              <a:rPr kumimoji="0" lang="en-US" sz="2800" b="0" i="1" u="none" strike="noStrike" kern="0" cap="none" spc="0" normalizeH="0" baseline="0" noProof="0" dirty="0" smtClean="0">
                <a:ln>
                  <a:noFill/>
                </a:ln>
                <a:solidFill>
                  <a:schemeClr val="tx1"/>
                </a:solidFill>
                <a:effectLst/>
                <a:uLnTx/>
                <a:uFillTx/>
                <a:latin typeface="+mn-lt"/>
                <a:ea typeface="ＭＳ Ｐゴシック" charset="-128"/>
              </a:rPr>
              <a:t>and the answer is</a:t>
            </a:r>
            <a:r>
              <a:rPr lang="en-US" sz="2800" i="1" kern="0" dirty="0" smtClean="0">
                <a:ea typeface="ＭＳ Ｐゴシック" charset="-128"/>
              </a:rPr>
              <a:t>…</a:t>
            </a:r>
            <a:endParaRPr kumimoji="0" lang="en-US" sz="2800" b="0" i="0" u="none" strike="noStrike" kern="0" cap="none" spc="0" normalizeH="0" baseline="0" noProof="0" dirty="0">
              <a:ln>
                <a:noFill/>
              </a:ln>
              <a:solidFill>
                <a:schemeClr val="tx1"/>
              </a:solidFill>
              <a:effectLst/>
              <a:uLnTx/>
              <a:uFillTx/>
              <a:latin typeface="+mn-lt"/>
              <a:ea typeface="ＭＳ Ｐゴシック" charset="-128"/>
            </a:endParaRPr>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774700" y="1905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Commit/Beyond Reproach</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4" name="Rectangle 3"/>
          <p:cNvSpPr txBox="1">
            <a:spLocks noChangeArrowheads="1"/>
          </p:cNvSpPr>
          <p:nvPr/>
        </p:nvSpPr>
        <p:spPr bwMode="auto">
          <a:xfrm>
            <a:off x="927100" y="18669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marL="742950" marR="0" lvl="1" indent="-285750" algn="l" defTabSz="914400" rtl="0" eaLnBrk="1" fontAlgn="base" latinLnBrk="0" hangingPunct="1">
              <a:lnSpc>
                <a:spcPct val="9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mn-lt"/>
                <a:ea typeface="ＭＳ Ｐゴシック" charset="-128"/>
              </a:rPr>
              <a:t>Work Ethic</a:t>
            </a:r>
          </a:p>
          <a:p>
            <a:pPr marL="1143000" marR="0" lvl="2" indent="-228600" algn="l" defTabSz="914400" rtl="0" eaLnBrk="1" fontAlgn="base" latinLnBrk="0" hangingPunct="1">
              <a:lnSpc>
                <a:spcPct val="9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chemeClr val="tx1"/>
                </a:solidFill>
                <a:effectLst/>
                <a:uLnTx/>
                <a:uFillTx/>
                <a:latin typeface="+mn-lt"/>
                <a:ea typeface="ＭＳ Ｐゴシック" charset="-128"/>
              </a:rPr>
              <a:t>Accept responsibilities</a:t>
            </a:r>
          </a:p>
          <a:p>
            <a:pPr marL="1143000" marR="0" lvl="2" indent="-228600" algn="l" defTabSz="914400" rtl="0" eaLnBrk="1" fontAlgn="base" latinLnBrk="0" hangingPunct="1">
              <a:lnSpc>
                <a:spcPct val="9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chemeClr val="tx1"/>
                </a:solidFill>
                <a:effectLst/>
                <a:uLnTx/>
                <a:uFillTx/>
                <a:latin typeface="+mn-lt"/>
                <a:ea typeface="ＭＳ Ｐゴシック" charset="-128"/>
              </a:rPr>
              <a:t>Commit to responsibilities</a:t>
            </a:r>
          </a:p>
          <a:p>
            <a:pPr marL="1143000" marR="0" lvl="2" indent="-228600" algn="l" defTabSz="914400" rtl="0" eaLnBrk="1" fontAlgn="base" latinLnBrk="0" hangingPunct="1">
              <a:lnSpc>
                <a:spcPct val="9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chemeClr val="tx1"/>
                </a:solidFill>
                <a:effectLst/>
                <a:uLnTx/>
                <a:uFillTx/>
                <a:latin typeface="+mn-lt"/>
                <a:ea typeface="ＭＳ Ｐゴシック" charset="-128"/>
              </a:rPr>
              <a:t>Establish successful habits</a:t>
            </a:r>
          </a:p>
          <a:p>
            <a:pPr marL="742950" marR="0" lvl="1" indent="-285750" algn="l" defTabSz="914400" rtl="0" eaLnBrk="1" fontAlgn="base" latinLnBrk="0" hangingPunct="1">
              <a:lnSpc>
                <a:spcPct val="9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mn-lt"/>
                <a:ea typeface="ＭＳ Ｐゴシック" charset="-128"/>
              </a:rPr>
              <a:t>Integrity</a:t>
            </a:r>
          </a:p>
          <a:p>
            <a:pPr marL="1143000" marR="0" lvl="2" indent="-228600" algn="l" defTabSz="914400" rtl="0" eaLnBrk="1" fontAlgn="base" latinLnBrk="0" hangingPunct="1">
              <a:lnSpc>
                <a:spcPct val="9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chemeClr val="tx1"/>
                </a:solidFill>
                <a:effectLst/>
                <a:uLnTx/>
                <a:uFillTx/>
                <a:latin typeface="+mn-lt"/>
                <a:ea typeface="ＭＳ Ｐゴシック" charset="-128"/>
              </a:rPr>
              <a:t>Honesty</a:t>
            </a:r>
          </a:p>
          <a:p>
            <a:pPr marL="1143000" marR="0" lvl="2" indent="-228600" algn="l" defTabSz="914400" rtl="0" eaLnBrk="1" fontAlgn="base" latinLnBrk="0" hangingPunct="1">
              <a:lnSpc>
                <a:spcPct val="9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chemeClr val="tx1"/>
                </a:solidFill>
                <a:effectLst/>
                <a:uLnTx/>
                <a:uFillTx/>
                <a:latin typeface="+mn-lt"/>
                <a:ea typeface="ＭＳ Ｐゴシック" charset="-128"/>
              </a:rPr>
              <a:t>Self discipline</a:t>
            </a:r>
          </a:p>
          <a:p>
            <a:pPr marL="742950" marR="0" lvl="1" indent="-285750" algn="l" defTabSz="914400" rtl="0" eaLnBrk="1" fontAlgn="base" latinLnBrk="0" hangingPunct="1">
              <a:lnSpc>
                <a:spcPct val="9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mn-lt"/>
                <a:ea typeface="ＭＳ Ｐゴシック" charset="-128"/>
              </a:rPr>
              <a:t>Trust</a:t>
            </a:r>
          </a:p>
          <a:p>
            <a:pPr marL="1143000" marR="0" lvl="2" indent="-228600" algn="l" defTabSz="914400" rtl="0" eaLnBrk="1" fontAlgn="base" latinLnBrk="0" hangingPunct="1">
              <a:lnSpc>
                <a:spcPct val="9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chemeClr val="tx1"/>
                </a:solidFill>
                <a:effectLst/>
                <a:uLnTx/>
                <a:uFillTx/>
                <a:latin typeface="+mn-lt"/>
                <a:ea typeface="ＭＳ Ｐゴシック" charset="-128"/>
              </a:rPr>
              <a:t>We want you to be successful!!!!!</a:t>
            </a:r>
          </a:p>
          <a:p>
            <a:pPr marL="742950" marR="0" lvl="1" indent="-285750" algn="l" defTabSz="914400" rtl="0" eaLnBrk="1" fontAlgn="base" latinLnBrk="0" hangingPunct="1">
              <a:lnSpc>
                <a:spcPct val="90000"/>
              </a:lnSpc>
              <a:spcBef>
                <a:spcPct val="20000"/>
              </a:spcBef>
              <a:spcAft>
                <a:spcPct val="0"/>
              </a:spcAft>
              <a:buClrTx/>
              <a:buSzTx/>
              <a:buFontTx/>
              <a:buChar char="–"/>
              <a:tabLst/>
              <a:defRPr/>
            </a:pPr>
            <a:r>
              <a:rPr kumimoji="0" lang="en-US" sz="2400" b="0" i="0" u="none" strike="noStrike" kern="0" cap="none" spc="0" normalizeH="0" baseline="0" noProof="0" dirty="0" smtClean="0">
                <a:ln>
                  <a:noFill/>
                </a:ln>
                <a:solidFill>
                  <a:schemeClr val="tx1"/>
                </a:solidFill>
                <a:effectLst/>
                <a:uLnTx/>
                <a:uFillTx/>
                <a:latin typeface="+mn-lt"/>
                <a:ea typeface="ＭＳ Ｐゴシック" charset="-128"/>
              </a:rPr>
              <a:t>Standards</a:t>
            </a:r>
          </a:p>
          <a:p>
            <a:pPr marL="1143000" marR="0" lvl="2" indent="-228600" algn="l" defTabSz="914400" rtl="0" eaLnBrk="1" fontAlgn="base" latinLnBrk="0" hangingPunct="1">
              <a:lnSpc>
                <a:spcPct val="9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chemeClr val="tx1"/>
                </a:solidFill>
                <a:effectLst/>
                <a:uLnTx/>
                <a:uFillTx/>
                <a:latin typeface="+mn-lt"/>
                <a:ea typeface="ＭＳ Ｐゴシック" charset="-128"/>
              </a:rPr>
              <a:t>Ideals</a:t>
            </a:r>
          </a:p>
          <a:p>
            <a:pPr marL="1143000" marR="0" lvl="2" indent="-228600" algn="l" defTabSz="914400" rtl="0" eaLnBrk="1" fontAlgn="base" latinLnBrk="0" hangingPunct="1">
              <a:lnSpc>
                <a:spcPct val="9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chemeClr val="tx1"/>
                </a:solidFill>
                <a:effectLst/>
                <a:uLnTx/>
                <a:uFillTx/>
                <a:latin typeface="+mn-lt"/>
                <a:ea typeface="ＭＳ Ｐゴシック" charset="-128"/>
              </a:rPr>
              <a:t>Delineated Standards</a:t>
            </a:r>
            <a:endParaRPr kumimoji="0" lang="en-US" sz="2000" b="0" i="0" u="none" strike="noStrike" kern="0" cap="none" spc="0" normalizeH="0" baseline="0" noProof="0" dirty="0">
              <a:ln>
                <a:noFill/>
              </a:ln>
              <a:solidFill>
                <a:schemeClr val="tx1"/>
              </a:solidFill>
              <a:effectLst/>
              <a:uLnTx/>
              <a:uFillTx/>
              <a:latin typeface="+mn-lt"/>
              <a:ea typeface="ＭＳ Ｐゴシック" charset="-128"/>
            </a:endParaRPr>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838206"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7 Habits of Highly Effective People (S. Covey 1989)</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6" name="TextBox 5"/>
          <p:cNvSpPr txBox="1"/>
          <p:nvPr/>
        </p:nvSpPr>
        <p:spPr>
          <a:xfrm>
            <a:off x="931322" y="1540935"/>
            <a:ext cx="2980265" cy="3416320"/>
          </a:xfrm>
          <a:prstGeom prst="rect">
            <a:avLst/>
          </a:prstGeom>
          <a:noFill/>
        </p:spPr>
        <p:txBody>
          <a:bodyPr wrap="square" rtlCol="0">
            <a:spAutoFit/>
          </a:bodyPr>
          <a:lstStyle/>
          <a:p>
            <a:r>
              <a:rPr lang="en-US" sz="3400" b="1" u="sng" dirty="0" smtClean="0"/>
              <a:t>Independence</a:t>
            </a:r>
          </a:p>
          <a:p>
            <a:pPr marL="0" lvl="1"/>
            <a:r>
              <a:rPr lang="en-US" sz="1600" i="1" dirty="0" smtClean="0"/>
              <a:t>You know what you need to do and you do it.</a:t>
            </a:r>
            <a:endParaRPr lang="en-US" sz="1600" dirty="0" smtClean="0"/>
          </a:p>
          <a:p>
            <a:pPr>
              <a:buFont typeface="Arial"/>
              <a:buChar char="•"/>
            </a:pPr>
            <a:r>
              <a:rPr lang="en-US" sz="3000" dirty="0" smtClean="0"/>
              <a:t>Be Proactive</a:t>
            </a:r>
          </a:p>
          <a:p>
            <a:pPr>
              <a:buFont typeface="Arial"/>
              <a:buChar char="•"/>
            </a:pPr>
            <a:r>
              <a:rPr lang="en-US" sz="3000" dirty="0" smtClean="0"/>
              <a:t>Begin With an End In Mind</a:t>
            </a:r>
          </a:p>
          <a:p>
            <a:pPr>
              <a:buFont typeface="Arial"/>
              <a:buChar char="•"/>
            </a:pPr>
            <a:r>
              <a:rPr lang="en-US" sz="3000" dirty="0" smtClean="0"/>
              <a:t>Put First Things First</a:t>
            </a:r>
            <a:endParaRPr lang="en-US" sz="3000" dirty="0"/>
          </a:p>
        </p:txBody>
      </p:sp>
      <p:sp>
        <p:nvSpPr>
          <p:cNvPr id="7" name="TextBox 6"/>
          <p:cNvSpPr txBox="1"/>
          <p:nvPr/>
        </p:nvSpPr>
        <p:spPr>
          <a:xfrm>
            <a:off x="5909718" y="1540935"/>
            <a:ext cx="2861755" cy="3600986"/>
          </a:xfrm>
          <a:prstGeom prst="rect">
            <a:avLst/>
          </a:prstGeom>
          <a:noFill/>
        </p:spPr>
        <p:txBody>
          <a:bodyPr wrap="square" rtlCol="0">
            <a:spAutoFit/>
          </a:bodyPr>
          <a:lstStyle/>
          <a:p>
            <a:r>
              <a:rPr lang="en-US" sz="3200" b="1" u="sng" dirty="0" smtClean="0">
                <a:latin typeface="Calibri (Body)"/>
                <a:cs typeface="Calibri (Body)"/>
              </a:rPr>
              <a:t>Interpersonal</a:t>
            </a:r>
            <a:r>
              <a:rPr lang="en-US" sz="3200" dirty="0" smtClean="0">
                <a:latin typeface="Calibri (Body)"/>
                <a:cs typeface="Calibri (Body)"/>
              </a:rPr>
              <a:t> </a:t>
            </a:r>
          </a:p>
          <a:p>
            <a:r>
              <a:rPr lang="en-US" sz="1600" dirty="0" smtClean="0">
                <a:latin typeface="Calibri (Body)"/>
                <a:cs typeface="Calibri (Body)"/>
              </a:rPr>
              <a:t>(Public)</a:t>
            </a:r>
            <a:endParaRPr lang="en-US" sz="1600" dirty="0" smtClean="0"/>
          </a:p>
          <a:p>
            <a:pPr>
              <a:buFont typeface="Arial"/>
              <a:buChar char="•"/>
            </a:pPr>
            <a:r>
              <a:rPr lang="en-US" sz="3000" dirty="0" smtClean="0"/>
              <a:t>Think Win/Win</a:t>
            </a:r>
          </a:p>
          <a:p>
            <a:pPr>
              <a:buFont typeface="Arial"/>
              <a:buChar char="•"/>
            </a:pPr>
            <a:r>
              <a:rPr lang="en-US" sz="3000" dirty="0" smtClean="0"/>
              <a:t>Seek First to Understand Then to Be Understood</a:t>
            </a:r>
          </a:p>
          <a:p>
            <a:pPr>
              <a:buFont typeface="Arial"/>
              <a:buChar char="•"/>
            </a:pPr>
            <a:r>
              <a:rPr lang="en-US" sz="3000" dirty="0" smtClean="0"/>
              <a:t>Synergize</a:t>
            </a:r>
            <a:endParaRPr lang="en-US" sz="3000" dirty="0"/>
          </a:p>
        </p:txBody>
      </p:sp>
      <p:sp>
        <p:nvSpPr>
          <p:cNvPr id="8" name="TextBox 7"/>
          <p:cNvSpPr txBox="1"/>
          <p:nvPr/>
        </p:nvSpPr>
        <p:spPr>
          <a:xfrm>
            <a:off x="2929456" y="4741338"/>
            <a:ext cx="3488268" cy="2139047"/>
          </a:xfrm>
          <a:prstGeom prst="rect">
            <a:avLst/>
          </a:prstGeom>
          <a:noFill/>
        </p:spPr>
        <p:txBody>
          <a:bodyPr wrap="square" rtlCol="0">
            <a:spAutoFit/>
          </a:bodyPr>
          <a:lstStyle/>
          <a:p>
            <a:pPr algn="ctr"/>
            <a:r>
              <a:rPr lang="en-US" sz="2500" b="1" u="sng" dirty="0" smtClean="0"/>
              <a:t>Interdependence</a:t>
            </a:r>
          </a:p>
          <a:p>
            <a:pPr algn="ctr"/>
            <a:r>
              <a:rPr lang="en-US" dirty="0" smtClean="0"/>
              <a:t>Students</a:t>
            </a:r>
          </a:p>
          <a:p>
            <a:pPr algn="ctr"/>
            <a:r>
              <a:rPr lang="en-US" dirty="0" smtClean="0"/>
              <a:t>Teachers</a:t>
            </a:r>
          </a:p>
          <a:p>
            <a:pPr algn="ctr"/>
            <a:r>
              <a:rPr lang="en-US" dirty="0" smtClean="0"/>
              <a:t>Parents</a:t>
            </a:r>
          </a:p>
          <a:p>
            <a:pPr algn="ctr"/>
            <a:r>
              <a:rPr lang="en-US" dirty="0" smtClean="0"/>
              <a:t>Administration</a:t>
            </a:r>
          </a:p>
          <a:p>
            <a:pPr algn="ctr"/>
            <a:r>
              <a:rPr lang="en-US" dirty="0" smtClean="0"/>
              <a:t>Our School Cultures at NH</a:t>
            </a:r>
          </a:p>
          <a:p>
            <a:endParaRPr lang="en-US" dirty="0"/>
          </a:p>
        </p:txBody>
      </p:sp>
      <p:sp>
        <p:nvSpPr>
          <p:cNvPr id="9" name="TextBox 8"/>
          <p:cNvSpPr txBox="1"/>
          <p:nvPr/>
        </p:nvSpPr>
        <p:spPr>
          <a:xfrm>
            <a:off x="4165590" y="2928002"/>
            <a:ext cx="1111489" cy="646331"/>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en-US" dirty="0" smtClean="0"/>
              <a:t>Sharpen The Saw</a:t>
            </a:r>
            <a:endParaRPr lang="en-US" dirty="0"/>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702742"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The Handbook</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4" name="TextBox 3"/>
          <p:cNvSpPr txBox="1"/>
          <p:nvPr/>
        </p:nvSpPr>
        <p:spPr>
          <a:xfrm>
            <a:off x="702742" y="1710267"/>
            <a:ext cx="7763942" cy="4678204"/>
          </a:xfrm>
          <a:prstGeom prst="rect">
            <a:avLst/>
          </a:prstGeom>
          <a:noFill/>
        </p:spPr>
        <p:txBody>
          <a:bodyPr wrap="square" rtlCol="0">
            <a:spAutoFit/>
          </a:bodyPr>
          <a:lstStyle/>
          <a:p>
            <a:pPr lvl="4">
              <a:buClr>
                <a:schemeClr val="accent6">
                  <a:lumMod val="75000"/>
                </a:schemeClr>
              </a:buClr>
              <a:buFont typeface="Wingdings" charset="2"/>
              <a:buChar char="u"/>
            </a:pPr>
            <a:r>
              <a:rPr lang="en-US" sz="2800" b="1" i="1" spc="300" dirty="0" smtClean="0">
                <a:ln w="3175" cmpd="sng">
                  <a:solidFill>
                    <a:schemeClr val="bg1"/>
                  </a:solidFill>
                </a:ln>
                <a:solidFill>
                  <a:schemeClr val="tx1">
                    <a:lumMod val="95000"/>
                    <a:lumOff val="5000"/>
                  </a:schemeClr>
                </a:solidFill>
                <a:effectLst>
                  <a:outerShdw blurRad="50800" dist="38100" dir="2700000" algn="tl" rotWithShape="0">
                    <a:srgbClr val="000000">
                      <a:alpha val="43000"/>
                    </a:srgbClr>
                  </a:outerShdw>
                </a:effectLst>
                <a:latin typeface="Impact"/>
              </a:rPr>
              <a:t>Initial Needs Assessment</a:t>
            </a:r>
          </a:p>
          <a:p>
            <a:pPr lvl="4">
              <a:buClr>
                <a:schemeClr val="accent6">
                  <a:lumMod val="75000"/>
                </a:schemeClr>
              </a:buClr>
              <a:buFont typeface="Wingdings" charset="2"/>
              <a:buChar char="u"/>
            </a:pPr>
            <a:endParaRPr lang="en-US" sz="2800" b="1" i="1" spc="300" dirty="0" smtClean="0">
              <a:ln w="3175" cmpd="sng">
                <a:solidFill>
                  <a:schemeClr val="bg1"/>
                </a:solidFill>
              </a:ln>
              <a:solidFill>
                <a:schemeClr val="tx1">
                  <a:lumMod val="95000"/>
                  <a:lumOff val="5000"/>
                </a:schemeClr>
              </a:solidFill>
              <a:effectLst>
                <a:outerShdw blurRad="50800" dist="38100" dir="2700000" algn="tl" rotWithShape="0">
                  <a:srgbClr val="000000">
                    <a:alpha val="43000"/>
                  </a:srgbClr>
                </a:outerShdw>
              </a:effectLst>
              <a:latin typeface="Impact"/>
            </a:endParaRPr>
          </a:p>
          <a:p>
            <a:pPr lvl="4">
              <a:buClr>
                <a:schemeClr val="accent6">
                  <a:lumMod val="75000"/>
                </a:schemeClr>
              </a:buClr>
              <a:buFont typeface="Wingdings" charset="2"/>
              <a:buChar char="u"/>
            </a:pPr>
            <a:r>
              <a:rPr lang="en-US" sz="2800" b="1" i="1" spc="300" dirty="0" smtClean="0">
                <a:ln w="3175" cmpd="sng">
                  <a:solidFill>
                    <a:schemeClr val="bg1"/>
                  </a:solidFill>
                </a:ln>
                <a:solidFill>
                  <a:schemeClr val="tx1">
                    <a:lumMod val="95000"/>
                    <a:lumOff val="5000"/>
                  </a:schemeClr>
                </a:solidFill>
                <a:effectLst>
                  <a:outerShdw blurRad="50800" dist="38100" dir="2700000" algn="tl" rotWithShape="0">
                    <a:srgbClr val="000000">
                      <a:alpha val="43000"/>
                    </a:srgbClr>
                  </a:outerShdw>
                </a:effectLst>
                <a:latin typeface="Impact"/>
              </a:rPr>
              <a:t>Topical Categories for Discussion</a:t>
            </a:r>
          </a:p>
          <a:p>
            <a:pPr lvl="4">
              <a:buClr>
                <a:schemeClr val="accent6">
                  <a:lumMod val="75000"/>
                </a:schemeClr>
              </a:buClr>
              <a:buFont typeface="Wingdings" charset="2"/>
              <a:buChar char="u"/>
            </a:pPr>
            <a:endParaRPr lang="en-US" sz="2800" b="1" i="1" spc="300" dirty="0" smtClean="0">
              <a:ln w="3175" cmpd="sng">
                <a:solidFill>
                  <a:schemeClr val="bg1"/>
                </a:solidFill>
              </a:ln>
              <a:solidFill>
                <a:schemeClr val="tx1">
                  <a:lumMod val="95000"/>
                  <a:lumOff val="5000"/>
                </a:schemeClr>
              </a:solidFill>
              <a:effectLst>
                <a:outerShdw blurRad="50800" dist="38100" dir="2700000" algn="tl" rotWithShape="0">
                  <a:srgbClr val="000000">
                    <a:alpha val="43000"/>
                  </a:srgbClr>
                </a:outerShdw>
              </a:effectLst>
              <a:latin typeface="Impact"/>
            </a:endParaRPr>
          </a:p>
          <a:p>
            <a:pPr lvl="4">
              <a:buClr>
                <a:schemeClr val="accent6">
                  <a:lumMod val="75000"/>
                </a:schemeClr>
              </a:buClr>
              <a:buFont typeface="Wingdings" charset="2"/>
              <a:buChar char="u"/>
            </a:pPr>
            <a:r>
              <a:rPr lang="en-US" sz="2800" b="1" i="1" spc="300" dirty="0" smtClean="0">
                <a:ln w="3175" cmpd="sng">
                  <a:solidFill>
                    <a:schemeClr val="bg1"/>
                  </a:solidFill>
                </a:ln>
                <a:solidFill>
                  <a:schemeClr val="tx1">
                    <a:lumMod val="95000"/>
                    <a:lumOff val="5000"/>
                  </a:schemeClr>
                </a:solidFill>
                <a:effectLst>
                  <a:outerShdw blurRad="50800" dist="38100" dir="2700000" algn="tl" rotWithShape="0">
                    <a:srgbClr val="000000">
                      <a:alpha val="43000"/>
                    </a:srgbClr>
                  </a:outerShdw>
                </a:effectLst>
                <a:latin typeface="Impact"/>
              </a:rPr>
              <a:t>Timeline</a:t>
            </a:r>
          </a:p>
          <a:p>
            <a:pPr lvl="4">
              <a:buClr>
                <a:schemeClr val="accent6">
                  <a:lumMod val="75000"/>
                </a:schemeClr>
              </a:buClr>
              <a:buFont typeface="Wingdings" charset="2"/>
              <a:buChar char="u"/>
            </a:pPr>
            <a:endParaRPr lang="en-US" sz="2800" b="1" i="1" spc="300" dirty="0" smtClean="0">
              <a:ln w="3175" cmpd="sng">
                <a:solidFill>
                  <a:schemeClr val="bg1"/>
                </a:solidFill>
              </a:ln>
              <a:solidFill>
                <a:schemeClr val="tx1">
                  <a:lumMod val="95000"/>
                  <a:lumOff val="5000"/>
                </a:schemeClr>
              </a:solidFill>
              <a:effectLst>
                <a:outerShdw blurRad="50800" dist="38100" dir="2700000" algn="tl" rotWithShape="0">
                  <a:srgbClr val="000000">
                    <a:alpha val="43000"/>
                  </a:srgbClr>
                </a:outerShdw>
              </a:effectLst>
              <a:latin typeface="Impact"/>
            </a:endParaRPr>
          </a:p>
          <a:p>
            <a:pPr lvl="4">
              <a:buClr>
                <a:schemeClr val="accent6">
                  <a:lumMod val="75000"/>
                </a:schemeClr>
              </a:buClr>
              <a:buFont typeface="Wingdings" charset="2"/>
              <a:buChar char="u"/>
            </a:pPr>
            <a:r>
              <a:rPr lang="en-US" sz="2800" b="1" i="1" spc="300" dirty="0" smtClean="0">
                <a:ln w="3175" cmpd="sng">
                  <a:solidFill>
                    <a:schemeClr val="bg1"/>
                  </a:solidFill>
                </a:ln>
                <a:solidFill>
                  <a:schemeClr val="tx1">
                    <a:lumMod val="95000"/>
                    <a:lumOff val="5000"/>
                  </a:schemeClr>
                </a:solidFill>
                <a:effectLst>
                  <a:outerShdw blurRad="50800" dist="38100" dir="2700000" algn="tl" rotWithShape="0">
                    <a:srgbClr val="000000">
                      <a:alpha val="43000"/>
                    </a:srgbClr>
                  </a:outerShdw>
                </a:effectLst>
                <a:latin typeface="Impact"/>
              </a:rPr>
              <a:t>Observations</a:t>
            </a:r>
          </a:p>
          <a:p>
            <a:pPr lvl="4">
              <a:buClr>
                <a:schemeClr val="accent6">
                  <a:lumMod val="75000"/>
                </a:schemeClr>
              </a:buClr>
              <a:buFont typeface="Wingdings" charset="2"/>
              <a:buChar char="u"/>
            </a:pPr>
            <a:endParaRPr lang="en-US" sz="2800" b="1" i="1" spc="300" dirty="0" smtClean="0">
              <a:ln w="3175" cmpd="sng">
                <a:solidFill>
                  <a:schemeClr val="bg1"/>
                </a:solidFill>
              </a:ln>
              <a:solidFill>
                <a:schemeClr val="tx1">
                  <a:lumMod val="95000"/>
                  <a:lumOff val="5000"/>
                </a:schemeClr>
              </a:solidFill>
              <a:effectLst>
                <a:outerShdw blurRad="50800" dist="38100" dir="2700000" algn="tl" rotWithShape="0">
                  <a:srgbClr val="000000">
                    <a:alpha val="43000"/>
                  </a:srgbClr>
                </a:outerShdw>
              </a:effectLst>
              <a:latin typeface="Impact"/>
            </a:endParaRPr>
          </a:p>
          <a:p>
            <a:pPr lvl="4">
              <a:buClr>
                <a:schemeClr val="accent6">
                  <a:lumMod val="75000"/>
                </a:schemeClr>
              </a:buClr>
              <a:buFont typeface="Wingdings" charset="2"/>
              <a:buChar char="u"/>
            </a:pPr>
            <a:r>
              <a:rPr lang="en-US" sz="2800" b="1" i="1" spc="300" dirty="0" smtClean="0">
                <a:ln w="3175" cmpd="sng">
                  <a:solidFill>
                    <a:schemeClr val="bg1"/>
                  </a:solidFill>
                </a:ln>
                <a:solidFill>
                  <a:schemeClr val="tx1">
                    <a:lumMod val="95000"/>
                    <a:lumOff val="5000"/>
                  </a:schemeClr>
                </a:solidFill>
                <a:effectLst>
                  <a:outerShdw blurRad="50800" dist="38100" dir="2700000" algn="tl" rotWithShape="0">
                    <a:srgbClr val="000000">
                      <a:alpha val="43000"/>
                    </a:srgbClr>
                  </a:outerShdw>
                </a:effectLst>
                <a:latin typeface="Impact"/>
              </a:rPr>
              <a:t>Evaluations</a:t>
            </a:r>
          </a:p>
          <a:p>
            <a:endParaRPr lang="en-US" dirty="0"/>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shadeToTitle="1">
        <a:gradFill flip="none" rotWithShape="1">
          <a:gsLst>
            <a:gs pos="82000">
              <a:schemeClr val="bg2">
                <a:lumMod val="90000"/>
              </a:schemeClr>
            </a:gs>
            <a:gs pos="96000">
              <a:schemeClr val="bg1">
                <a:lumMod val="75000"/>
              </a:schemeClr>
            </a:gs>
            <a:gs pos="20000">
              <a:schemeClr val="bg1"/>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TextBox 3"/>
          <p:cNvSpPr txBox="1"/>
          <p:nvPr/>
        </p:nvSpPr>
        <p:spPr>
          <a:xfrm>
            <a:off x="880533" y="254000"/>
            <a:ext cx="7721599" cy="1200329"/>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en-US" sz="3600" b="1" dirty="0" smtClean="0">
                <a:latin typeface="Palatino"/>
                <a:cs typeface="Palatino"/>
              </a:rPr>
              <a:t>At The Present Time 43 States Have Mentoring Policies</a:t>
            </a:r>
            <a:endParaRPr lang="en-US" sz="3600" b="1" dirty="0">
              <a:latin typeface="Palatino"/>
              <a:cs typeface="Palatino"/>
            </a:endParaRPr>
          </a:p>
        </p:txBody>
      </p:sp>
      <p:sp>
        <p:nvSpPr>
          <p:cNvPr id="5" name="TextBox 4"/>
          <p:cNvSpPr txBox="1"/>
          <p:nvPr/>
        </p:nvSpPr>
        <p:spPr>
          <a:xfrm>
            <a:off x="1134533" y="2717807"/>
            <a:ext cx="7145867" cy="3170099"/>
          </a:xfrm>
          <a:prstGeom prst="rect">
            <a:avLst/>
          </a:prstGeom>
          <a:noFill/>
        </p:spPr>
        <p:txBody>
          <a:bodyPr wrap="square" rtlCol="0">
            <a:spAutoFit/>
          </a:bodyPr>
          <a:lstStyle/>
          <a:p>
            <a:r>
              <a:rPr lang="en-US" sz="2000" dirty="0" smtClean="0"/>
              <a:t>•</a:t>
            </a:r>
            <a:r>
              <a:rPr lang="en-US" sz="2000" b="1" dirty="0" smtClean="0">
                <a:latin typeface="Optima"/>
                <a:cs typeface="Optima"/>
              </a:rPr>
              <a:t>The use of experienced, well-trained teachers as mentors </a:t>
            </a:r>
          </a:p>
          <a:p>
            <a:r>
              <a:rPr lang="en-US" sz="2000" b="1" dirty="0" smtClean="0">
                <a:latin typeface="Optima"/>
                <a:cs typeface="Optima"/>
              </a:rPr>
              <a:t>•Are based upon well-defined program standards</a:t>
            </a:r>
          </a:p>
          <a:p>
            <a:r>
              <a:rPr lang="en-US" sz="2000" b="1" dirty="0" smtClean="0">
                <a:latin typeface="Optima"/>
                <a:cs typeface="Optima"/>
              </a:rPr>
              <a:t>•Are adequately funded </a:t>
            </a:r>
          </a:p>
          <a:p>
            <a:r>
              <a:rPr lang="en-US" sz="2000" b="1" dirty="0" smtClean="0">
                <a:latin typeface="Optima"/>
                <a:cs typeface="Optima"/>
              </a:rPr>
              <a:t>•Include a good evaluation process of new teachers</a:t>
            </a:r>
          </a:p>
          <a:p>
            <a:r>
              <a:rPr lang="en-US" sz="2000" b="1" dirty="0" smtClean="0">
                <a:latin typeface="Optima"/>
                <a:cs typeface="Optima"/>
              </a:rPr>
              <a:t>•Go beyond the first year of a teacher’s career </a:t>
            </a:r>
          </a:p>
          <a:p>
            <a:r>
              <a:rPr lang="en-US" sz="2000" b="1" dirty="0" smtClean="0">
                <a:latin typeface="Optima"/>
                <a:cs typeface="Optima"/>
              </a:rPr>
              <a:t>•Are part of a larger effort that includes reduced teaching loads, appropriate class placements, ample opportunity for observation of other teachers and targeted professional development. </a:t>
            </a:r>
            <a:r>
              <a:rPr lang="en-US" sz="2000" dirty="0" smtClean="0"/>
              <a:t>(Kaufmann, 2007)</a:t>
            </a:r>
            <a:endParaRPr lang="en-US" sz="2000" b="1" dirty="0">
              <a:latin typeface="Optima"/>
              <a:cs typeface="Optima"/>
            </a:endParaRPr>
          </a:p>
        </p:txBody>
      </p:sp>
      <p:sp>
        <p:nvSpPr>
          <p:cNvPr id="6" name="TextBox 5"/>
          <p:cNvSpPr txBox="1"/>
          <p:nvPr/>
        </p:nvSpPr>
        <p:spPr>
          <a:xfrm>
            <a:off x="1602556" y="1628238"/>
            <a:ext cx="5706534" cy="954107"/>
          </a:xfrm>
          <a:prstGeom prst="rect">
            <a:avLst/>
          </a:prstGeom>
          <a:noFill/>
        </p:spPr>
        <p:txBody>
          <a:bodyPr wrap="square" rtlCol="0">
            <a:spAutoFit/>
          </a:bodyPr>
          <a:lstStyle/>
          <a:p>
            <a:pPr algn="ctr"/>
            <a:r>
              <a:rPr lang="en-US" sz="2800" b="1" dirty="0" smtClean="0">
                <a:latin typeface="Goudy Old Style"/>
                <a:cs typeface="Goudy Old Style"/>
              </a:rPr>
              <a:t>Effective Mentoring Programs Share the Following Characteristics:</a:t>
            </a:r>
            <a:endParaRPr lang="en-US" sz="2800" b="1" dirty="0">
              <a:latin typeface="Goudy Old Style"/>
              <a:cs typeface="Goudy Old Style"/>
            </a:endParaRP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NH Logo.eps"/>
          <p:cNvPicPr>
            <a:picLocks noChangeAspect="1"/>
          </p:cNvPicPr>
          <p:nvPr/>
        </p:nvPicPr>
        <mc:AlternateContent>
          <mc:Choice xmlns:ma="http://schemas.microsoft.com/office/mac/drawingml/2008/main" Requires="ma">
            <p:blipFill>
              <a:blip r:embed="rId2">
                <a:alphaModFix/>
                <a:lum/>
              </a:blip>
              <a:stretch>
                <a:fillRect/>
              </a:stretch>
            </p:blipFill>
          </mc:Choice>
          <mc:Fallback>
            <p:blipFill>
              <a:blip r:embed="rId3">
                <a:alphaModFix/>
                <a:lum/>
              </a:blip>
              <a:stretch>
                <a:fillRect/>
              </a:stretch>
            </p:blipFill>
          </mc:Fallback>
        </mc:AlternateContent>
        <p:spPr>
          <a:xfrm>
            <a:off x="5729684" y="4318000"/>
            <a:ext cx="2404883" cy="2777067"/>
          </a:xfrm>
          <a:prstGeom prst="rect">
            <a:avLst/>
          </a:prstGeom>
        </p:spPr>
      </p:pic>
      <p:sp>
        <p:nvSpPr>
          <p:cNvPr id="3" name="TextBox 2"/>
          <p:cNvSpPr txBox="1"/>
          <p:nvPr/>
        </p:nvSpPr>
        <p:spPr>
          <a:xfrm>
            <a:off x="880532" y="812800"/>
            <a:ext cx="7653867" cy="4124206"/>
          </a:xfrm>
          <a:prstGeom prst="rect">
            <a:avLst/>
          </a:prstGeom>
          <a:noFill/>
        </p:spPr>
        <p:txBody>
          <a:bodyPr wrap="square" rtlCol="0">
            <a:spAutoFit/>
          </a:bodyPr>
          <a:lstStyle/>
          <a:p>
            <a:r>
              <a:rPr lang="en-US" sz="2800" b="1" dirty="0" smtClean="0"/>
              <a:t>Mentoring With Purpose:</a:t>
            </a:r>
          </a:p>
          <a:p>
            <a:endParaRPr lang="en-US" b="1" dirty="0" smtClean="0"/>
          </a:p>
          <a:p>
            <a:r>
              <a:rPr lang="en-US" sz="2400" b="1" dirty="0" smtClean="0"/>
              <a:t>Mentoring can support induction, instructional improvement, and a change in the culture of a school to a more collaborative learning environment. The purpose or mission of a mentoring program will have a profound impact on a school’s culture and will drive every other decision about the program. Therefore, the purpose of a mentoring program should be determined early and maintained as a focus to allow for evaluation of the effectiveness of later decisions.</a:t>
            </a:r>
            <a:endParaRPr lang="en-US" sz="2400" dirty="0"/>
          </a:p>
        </p:txBody>
      </p:sp>
      <p:sp>
        <p:nvSpPr>
          <p:cNvPr id="4" name="TextBox 3"/>
          <p:cNvSpPr txBox="1"/>
          <p:nvPr/>
        </p:nvSpPr>
        <p:spPr>
          <a:xfrm>
            <a:off x="647700" y="4937006"/>
            <a:ext cx="4254500" cy="523220"/>
          </a:xfrm>
          <a:prstGeom prst="rect">
            <a:avLst/>
          </a:prstGeom>
          <a:noFill/>
        </p:spPr>
        <p:txBody>
          <a:bodyPr wrap="square" rtlCol="0">
            <a:spAutoFit/>
          </a:bodyPr>
          <a:lstStyle/>
          <a:p>
            <a:r>
              <a:rPr lang="en-US" sz="1400" dirty="0" smtClean="0"/>
              <a:t>(Oregon Department Of Education &amp; Oregon Education Association, 2010. </a:t>
            </a:r>
            <a:r>
              <a:rPr lang="en-US" sz="1400" i="1" dirty="0" smtClean="0"/>
              <a:t>Oregon Mentor Program Handbook.)</a:t>
            </a:r>
            <a:endParaRPr lang="en-US" sz="1400" dirty="0"/>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0" y="0"/>
            <a:ext cx="9143999" cy="7571301"/>
          </a:xfrm>
          <a:prstGeom prst="rect">
            <a:avLst/>
          </a:prstGeom>
          <a:noFill/>
        </p:spPr>
        <p:txBody>
          <a:bodyPr wrap="square" rtlCol="0">
            <a:spAutoFit/>
          </a:bodyPr>
          <a:lstStyle/>
          <a:p>
            <a:endParaRPr lang="en-US" sz="2400" dirty="0" smtClean="0"/>
          </a:p>
          <a:p>
            <a:r>
              <a:rPr lang="en-US" sz="1400" dirty="0" err="1" smtClean="0">
                <a:latin typeface="Times"/>
              </a:rPr>
              <a:t>Aud</a:t>
            </a:r>
            <a:r>
              <a:rPr lang="en-US" sz="1400" dirty="0" smtClean="0">
                <a:latin typeface="Times"/>
              </a:rPr>
              <a:t>, S., Hussar, W., </a:t>
            </a:r>
            <a:r>
              <a:rPr lang="en-US" sz="1400" dirty="0" err="1" smtClean="0">
                <a:latin typeface="Times"/>
              </a:rPr>
              <a:t>Planty</a:t>
            </a:r>
            <a:r>
              <a:rPr lang="en-US" sz="1400" dirty="0" smtClean="0">
                <a:latin typeface="Times"/>
              </a:rPr>
              <a:t>, M., Snyder, T., </a:t>
            </a:r>
            <a:r>
              <a:rPr lang="en-US" sz="1400" dirty="0" err="1" smtClean="0">
                <a:latin typeface="Times"/>
              </a:rPr>
              <a:t>Bianco</a:t>
            </a:r>
            <a:r>
              <a:rPr lang="en-US" sz="1400" dirty="0" smtClean="0">
                <a:latin typeface="Times"/>
              </a:rPr>
              <a:t>, K., Fox, M., </a:t>
            </a:r>
            <a:r>
              <a:rPr lang="en-US" sz="1400" dirty="0" err="1" smtClean="0">
                <a:latin typeface="Times"/>
              </a:rPr>
              <a:t>Frohlich</a:t>
            </a:r>
            <a:r>
              <a:rPr lang="en-US" sz="1400" dirty="0" smtClean="0">
                <a:latin typeface="Times"/>
              </a:rPr>
              <a:t>, L., Kemp, J., Drake, L. (2010). The Condition of Education 2010 (NCES 2010-028). National Center for Education Statistics, Institute of Education Sciences, U.S. Department of Education. Washington, DC. Retrieved November 5, 2010, from </a:t>
            </a:r>
            <a:r>
              <a:rPr lang="en-US" sz="1400" dirty="0" smtClean="0">
                <a:latin typeface="Times"/>
                <a:hlinkClick r:id="rId2"/>
              </a:rPr>
              <a:t>http://nces.ed.gov/pubs2010/2010028.</a:t>
            </a:r>
            <a:r>
              <a:rPr lang="en-US" sz="1400" dirty="0" smtClean="0">
                <a:latin typeface="Times"/>
                <a:hlinkClick r:id="rId2"/>
              </a:rPr>
              <a:t>pdf</a:t>
            </a:r>
            <a:endParaRPr lang="en-US" sz="1400" dirty="0" smtClean="0">
              <a:latin typeface="Times"/>
            </a:endParaRPr>
          </a:p>
          <a:p>
            <a:endParaRPr lang="en-US" sz="1400" dirty="0" smtClean="0">
              <a:latin typeface="Times"/>
            </a:endParaRPr>
          </a:p>
          <a:p>
            <a:r>
              <a:rPr lang="en-US" sz="1400" dirty="0" smtClean="0">
                <a:latin typeface="Times"/>
              </a:rPr>
              <a:t>Carlson, R. (1997). Don't sweat the small stuff... and it's all small stuff. New York: Hyperion.</a:t>
            </a:r>
          </a:p>
          <a:p>
            <a:endParaRPr lang="en-US" sz="1400" dirty="0" smtClean="0">
              <a:latin typeface="Times"/>
            </a:endParaRPr>
          </a:p>
          <a:p>
            <a:r>
              <a:rPr lang="en-US" sz="1400" dirty="0" smtClean="0">
                <a:latin typeface="Times"/>
              </a:rPr>
              <a:t>Covey, S. (1989). The 7 habits of highly effective people. New York: Simon and Schuster. </a:t>
            </a:r>
            <a:endParaRPr lang="en-US" sz="1400" dirty="0" smtClean="0">
              <a:latin typeface="Times"/>
            </a:endParaRPr>
          </a:p>
          <a:p>
            <a:endParaRPr lang="en-US" sz="1400" dirty="0" smtClean="0">
              <a:latin typeface="Times"/>
            </a:endParaRPr>
          </a:p>
          <a:p>
            <a:r>
              <a:rPr lang="en-US" sz="1400" dirty="0" smtClean="0">
                <a:latin typeface="Times"/>
              </a:rPr>
              <a:t>Eaton, E., Sisson, W. (2008). Why are new teachers leaving? The case for beginning-teacher induction and mentoring. ICF International. Retrieved November 07, 2010 from</a:t>
            </a:r>
          </a:p>
          <a:p>
            <a:r>
              <a:rPr lang="en-US" sz="1400" dirty="0" err="1" smtClean="0">
                <a:latin typeface="Times"/>
              </a:rPr>
              <a:t>www.icfi.com/publications/register/download-register.asp?pubid</a:t>
            </a:r>
            <a:r>
              <a:rPr lang="en-US" sz="1400" dirty="0" smtClean="0">
                <a:latin typeface="Times"/>
              </a:rPr>
              <a:t>=596</a:t>
            </a:r>
          </a:p>
          <a:p>
            <a:endParaRPr lang="en-US" sz="1400" dirty="0" smtClean="0">
              <a:latin typeface="Times"/>
            </a:endParaRPr>
          </a:p>
          <a:p>
            <a:r>
              <a:rPr lang="en-US" sz="1400" dirty="0" smtClean="0">
                <a:latin typeface="Times"/>
              </a:rPr>
              <a:t>Faber, A. &amp; </a:t>
            </a:r>
            <a:r>
              <a:rPr lang="en-US" sz="1400" dirty="0" err="1" smtClean="0">
                <a:latin typeface="Times"/>
              </a:rPr>
              <a:t>Mazlish</a:t>
            </a:r>
            <a:r>
              <a:rPr lang="en-US" sz="1400" dirty="0" smtClean="0">
                <a:latin typeface="Times"/>
              </a:rPr>
              <a:t>, E. (1995). How to talk so kids can learn at home and in school. New York: Simon and Schuster</a:t>
            </a:r>
            <a:r>
              <a:rPr lang="en-US" sz="1400" dirty="0" smtClean="0">
                <a:latin typeface="Times"/>
              </a:rPr>
              <a:t>.</a:t>
            </a:r>
          </a:p>
          <a:p>
            <a:endParaRPr lang="en-US" sz="1400" dirty="0" smtClean="0">
              <a:latin typeface="Times"/>
            </a:endParaRPr>
          </a:p>
          <a:p>
            <a:r>
              <a:rPr lang="en-US" sz="1400" dirty="0" err="1" smtClean="0">
                <a:latin typeface="Times"/>
              </a:rPr>
              <a:t>Heider</a:t>
            </a:r>
            <a:r>
              <a:rPr lang="en-US" sz="1400" dirty="0" smtClean="0">
                <a:latin typeface="Times"/>
              </a:rPr>
              <a:t>, K.L. (2005). Teacher Isolation: How mentoring programs can help. Current Issues in Education [On-line], 8(14). Retrieved October 14, 2010, from </a:t>
            </a:r>
            <a:r>
              <a:rPr lang="en-US" sz="1400" dirty="0" smtClean="0">
                <a:latin typeface="Times"/>
                <a:hlinkClick r:id="rId3"/>
              </a:rPr>
              <a:t>http://cie.ed.asu.edu/volume8/number14</a:t>
            </a:r>
            <a:r>
              <a:rPr lang="en-US" sz="1400" dirty="0" smtClean="0">
                <a:latin typeface="Times"/>
                <a:hlinkClick r:id="rId3"/>
              </a:rPr>
              <a:t>/</a:t>
            </a:r>
            <a:endParaRPr lang="en-US" sz="1400" dirty="0" smtClean="0">
              <a:latin typeface="Times"/>
            </a:endParaRPr>
          </a:p>
          <a:p>
            <a:endParaRPr lang="en-US" sz="1400" dirty="0" smtClean="0">
              <a:latin typeface="Times"/>
            </a:endParaRPr>
          </a:p>
          <a:p>
            <a:r>
              <a:rPr lang="en-US" sz="1400" dirty="0" smtClean="0">
                <a:latin typeface="Times"/>
              </a:rPr>
              <a:t>iTunes U - Apple's free online portal for educational video and audio downloads. Retrieved November 5, 2010, from </a:t>
            </a:r>
            <a:r>
              <a:rPr lang="en-US" sz="1400" dirty="0" smtClean="0">
                <a:latin typeface="Times"/>
                <a:hlinkClick r:id="rId4"/>
              </a:rPr>
              <a:t>http://www.apple.com/education/itunes-u/</a:t>
            </a:r>
            <a:endParaRPr lang="en-US" sz="1400" dirty="0" smtClean="0">
              <a:latin typeface="Times"/>
            </a:endParaRPr>
          </a:p>
          <a:p>
            <a:endParaRPr lang="en-US" sz="1400" dirty="0" smtClean="0">
              <a:latin typeface="Times"/>
            </a:endParaRPr>
          </a:p>
          <a:p>
            <a:r>
              <a:rPr lang="en-US" sz="1400" dirty="0" smtClean="0">
                <a:latin typeface="Times"/>
              </a:rPr>
              <a:t>Mentoring Educators Website (2010). Retrieved November 5, 2010, from </a:t>
            </a:r>
            <a:r>
              <a:rPr lang="en-US" sz="1400" dirty="0" err="1" smtClean="0">
                <a:latin typeface="Times"/>
              </a:rPr>
              <a:t>http://www.mentoringeducators.org/mentoring-program.php</a:t>
            </a:r>
            <a:endParaRPr lang="en-US" sz="1400" dirty="0" smtClean="0">
              <a:latin typeface="Times"/>
            </a:endParaRPr>
          </a:p>
          <a:p>
            <a:endParaRPr lang="en-US" sz="1400" dirty="0" smtClean="0">
              <a:latin typeface="Times"/>
            </a:endParaRPr>
          </a:p>
          <a:p>
            <a:r>
              <a:rPr lang="en-US" sz="1400" dirty="0" smtClean="0">
                <a:latin typeface="Times"/>
              </a:rPr>
              <a:t>New Teacher Center, The (NTC). (2010). Continuum of teacher development. Retrieved October 14, 2010, from </a:t>
            </a:r>
            <a:r>
              <a:rPr lang="en-US" sz="1400" dirty="0" smtClean="0">
                <a:latin typeface="Times"/>
                <a:hlinkClick r:id="rId5"/>
              </a:rPr>
              <a:t>http://www.newteachercenter.org/</a:t>
            </a:r>
            <a:r>
              <a:rPr lang="en-US" sz="1400" dirty="0" smtClean="0">
                <a:latin typeface="Times"/>
                <a:hlinkClick r:id="rId5"/>
              </a:rPr>
              <a:t>ti_continuum_of_teacher.php</a:t>
            </a:r>
            <a:endParaRPr lang="en-US" sz="1400" dirty="0" smtClean="0">
              <a:latin typeface="Times"/>
            </a:endParaRPr>
          </a:p>
          <a:p>
            <a:endParaRPr lang="en-US" sz="1400" dirty="0" smtClean="0">
              <a:latin typeface="Times"/>
            </a:endParaRPr>
          </a:p>
          <a:p>
            <a:r>
              <a:rPr lang="en-US" sz="1400" dirty="0" smtClean="0">
                <a:latin typeface="Times"/>
              </a:rPr>
              <a:t>Wong, H. &amp; Wong, R (2001). How To Be An Effective Teacher: The First Days Of School. Mountain View, CA: Wong Publications</a:t>
            </a:r>
          </a:p>
          <a:p>
            <a:endParaRPr lang="en-US" sz="1400" dirty="0" smtClean="0">
              <a:latin typeface="Times"/>
            </a:endParaRPr>
          </a:p>
          <a:p>
            <a:endParaRPr lang="en-US" sz="1400" dirty="0" smtClean="0">
              <a:latin typeface="Times"/>
            </a:endParaRPr>
          </a:p>
          <a:p>
            <a:endParaRPr lang="en-US" sz="1400" dirty="0" smtClean="0">
              <a:latin typeface="Times"/>
            </a:endParaRPr>
          </a:p>
          <a:p>
            <a:endParaRPr lang="en-US" sz="1400" dirty="0" smtClean="0">
              <a:latin typeface="Times"/>
            </a:endParaRPr>
          </a:p>
          <a:p>
            <a:endParaRPr lang="en-US" sz="1400" dirty="0" smtClean="0">
              <a:latin typeface="Times"/>
            </a:endParaRPr>
          </a:p>
        </p:txBody>
      </p:sp>
      <p:sp>
        <p:nvSpPr>
          <p:cNvPr id="3" name="TextBox 2"/>
          <p:cNvSpPr txBox="1"/>
          <p:nvPr/>
        </p:nvSpPr>
        <p:spPr>
          <a:xfrm>
            <a:off x="3911332" y="26743"/>
            <a:ext cx="1195685" cy="646331"/>
          </a:xfrm>
          <a:prstGeom prst="rect">
            <a:avLst/>
          </a:prstGeom>
          <a:noFill/>
        </p:spPr>
        <p:txBody>
          <a:bodyPr wrap="none" rtlCol="0">
            <a:spAutoFit/>
          </a:bodyPr>
          <a:lstStyle/>
          <a:p>
            <a:r>
              <a:rPr lang="en-US" dirty="0" smtClean="0"/>
              <a:t>Resources:</a:t>
            </a:r>
          </a:p>
          <a:p>
            <a:endParaRPr lang="en-US"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ctrTitle"/>
          </p:nvPr>
        </p:nvSpPr>
        <p:spPr>
          <a:xfrm>
            <a:off x="685800" y="660400"/>
            <a:ext cx="7772400" cy="921265"/>
          </a:xfrm>
        </p:spPr>
        <p:txBody>
          <a:bodyPr>
            <a:normAutofit fontScale="90000"/>
          </a:bodyPr>
          <a:lstStyle/>
          <a:p>
            <a:r>
              <a:rPr lang="en-US" dirty="0" smtClean="0"/>
              <a:t>Presented by the</a:t>
            </a:r>
            <a:br>
              <a:rPr lang="en-US" dirty="0" smtClean="0"/>
            </a:br>
            <a:r>
              <a:rPr lang="en-US" b="1" dirty="0" smtClean="0"/>
              <a:t>NATC CONSULTANT GROUP</a:t>
            </a:r>
            <a:endParaRPr lang="en-US" b="1" dirty="0"/>
          </a:p>
        </p:txBody>
      </p:sp>
      <p:sp>
        <p:nvSpPr>
          <p:cNvPr id="6" name="Subtitle 5"/>
          <p:cNvSpPr>
            <a:spLocks noGrp="1"/>
          </p:cNvSpPr>
          <p:nvPr>
            <p:ph type="subTitle" idx="1"/>
          </p:nvPr>
        </p:nvSpPr>
        <p:spPr>
          <a:xfrm>
            <a:off x="685800" y="1952368"/>
            <a:ext cx="7772400" cy="4423718"/>
          </a:xfrm>
        </p:spPr>
        <p:txBody>
          <a:bodyPr>
            <a:normAutofit fontScale="70000" lnSpcReduction="20000"/>
          </a:bodyPr>
          <a:lstStyle/>
          <a:p>
            <a:r>
              <a:rPr lang="en-US" dirty="0" smtClean="0">
                <a:solidFill>
                  <a:schemeClr val="tx1"/>
                </a:solidFill>
              </a:rPr>
              <a:t>The NATC consultant group provides high quality expertise to assist area school districts in developing and implementing targeted school reform based on 21st century educational best practices. </a:t>
            </a:r>
          </a:p>
          <a:p>
            <a:r>
              <a:rPr lang="en-US" dirty="0" smtClean="0">
                <a:solidFill>
                  <a:schemeClr val="tx1"/>
                </a:solidFill>
              </a:rPr>
              <a:t> </a:t>
            </a:r>
          </a:p>
          <a:p>
            <a:r>
              <a:rPr lang="en-US" dirty="0" smtClean="0">
                <a:solidFill>
                  <a:schemeClr val="tx1"/>
                </a:solidFill>
              </a:rPr>
              <a:t>NATC consultants have over 80 years of combined educational and administrative experience.</a:t>
            </a:r>
          </a:p>
          <a:p>
            <a:r>
              <a:rPr lang="en-US" dirty="0" smtClean="0">
                <a:solidFill>
                  <a:schemeClr val="tx1"/>
                </a:solidFill>
              </a:rPr>
              <a:t> </a:t>
            </a:r>
          </a:p>
          <a:p>
            <a:r>
              <a:rPr lang="en-US" dirty="0" smtClean="0">
                <a:solidFill>
                  <a:schemeClr val="tx1"/>
                </a:solidFill>
              </a:rPr>
              <a:t>Meet the Consultants: </a:t>
            </a:r>
          </a:p>
          <a:p>
            <a:r>
              <a:rPr lang="en-US" dirty="0" smtClean="0">
                <a:solidFill>
                  <a:schemeClr val="tx1"/>
                </a:solidFill>
              </a:rPr>
              <a:t>Nancy Schumacher - Assessment</a:t>
            </a:r>
          </a:p>
          <a:p>
            <a:r>
              <a:rPr lang="en-US" dirty="0" smtClean="0">
                <a:solidFill>
                  <a:schemeClr val="tx1"/>
                </a:solidFill>
              </a:rPr>
              <a:t>Anne Hoover - Curriculum and Instruction</a:t>
            </a:r>
          </a:p>
          <a:p>
            <a:r>
              <a:rPr lang="en-US" dirty="0" smtClean="0">
                <a:solidFill>
                  <a:schemeClr val="tx1"/>
                </a:solidFill>
              </a:rPr>
              <a:t>Tim Blessington - Organizational Management</a:t>
            </a:r>
          </a:p>
          <a:p>
            <a:r>
              <a:rPr lang="en-US" dirty="0" smtClean="0">
                <a:solidFill>
                  <a:schemeClr val="tx1"/>
                </a:solidFill>
              </a:rPr>
              <a:t>Craig Funk- Optimizing Human Potential</a:t>
            </a:r>
          </a:p>
          <a:p>
            <a:endParaRPr lang="en-US" dirty="0">
              <a:solidFill>
                <a:schemeClr val="tx1"/>
              </a:solidFill>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H Logo.eps"/>
          <p:cNvPicPr>
            <a:picLocks noChangeAspect="1"/>
          </p:cNvPicPr>
          <p:nvPr/>
        </p:nvPicPr>
        <mc:AlternateContent>
          <mc:Choice xmlns:ma="http://schemas.microsoft.com/office/mac/drawingml/2008/main" Requires="ma">
            <p:blipFill>
              <a:blip r:embed="rId2">
                <a:lum bright="47000" contrast="-43000"/>
                <a:alphaModFix/>
              </a:blip>
              <a:stretch>
                <a:fillRect/>
              </a:stretch>
            </p:blipFill>
          </mc:Choice>
          <mc:Fallback>
            <p:blipFill>
              <a:blip r:embed="rId3">
                <a:lum bright="47000" contrast="-43000"/>
                <a:alphaModFix/>
              </a:blip>
              <a:stretch>
                <a:fillRect/>
              </a:stretch>
            </p:blipFill>
          </mc:Fallback>
        </mc:AlternateContent>
        <p:spPr>
          <a:xfrm>
            <a:off x="1602556" y="0"/>
            <a:ext cx="5938887" cy="6858000"/>
          </a:xfrm>
          <a:prstGeom prst="rect">
            <a:avLst/>
          </a:prstGeom>
        </p:spPr>
      </p:pic>
      <p:sp>
        <p:nvSpPr>
          <p:cNvPr id="4" name="Rectangle 3"/>
          <p:cNvSpPr/>
          <p:nvPr/>
        </p:nvSpPr>
        <p:spPr>
          <a:xfrm>
            <a:off x="601873" y="1359243"/>
            <a:ext cx="8056606" cy="4247317"/>
          </a:xfrm>
          <a:prstGeom prst="rect">
            <a:avLst/>
          </a:prstGeom>
        </p:spPr>
        <p:txBody>
          <a:bodyPr wrap="square">
            <a:spAutoFit/>
          </a:bodyPr>
          <a:lstStyle/>
          <a:p>
            <a:pPr algn="ctr"/>
            <a:r>
              <a:rPr lang="en-US" sz="5400" b="1" dirty="0" smtClean="0">
                <a:latin typeface="Bell MT"/>
                <a:cs typeface="Bell MT"/>
              </a:rPr>
              <a:t>NEW HOPE </a:t>
            </a:r>
          </a:p>
          <a:p>
            <a:pPr algn="ctr"/>
            <a:r>
              <a:rPr lang="en-US" sz="5400" b="1" dirty="0" smtClean="0">
                <a:latin typeface="Bell MT"/>
                <a:cs typeface="Bell MT"/>
              </a:rPr>
              <a:t>SCHOOL DISTRICT </a:t>
            </a:r>
          </a:p>
          <a:p>
            <a:pPr algn="ctr"/>
            <a:r>
              <a:rPr lang="en-US" sz="5400" b="1" dirty="0" smtClean="0">
                <a:latin typeface="Bell MT"/>
                <a:cs typeface="Bell MT"/>
              </a:rPr>
              <a:t>MAXIMIZING HUMAN POTENTIAL INITIATIVE</a:t>
            </a:r>
            <a:endParaRPr lang="en-US" sz="5400" dirty="0">
              <a:latin typeface="Bell MT"/>
              <a:cs typeface="Bell MT"/>
            </a:endParaRPr>
          </a:p>
        </p:txBody>
      </p:sp>
      <p:sp>
        <p:nvSpPr>
          <p:cNvPr id="6" name="Rectangle 5"/>
          <p:cNvSpPr/>
          <p:nvPr/>
        </p:nvSpPr>
        <p:spPr>
          <a:xfrm>
            <a:off x="6424406" y="5944284"/>
            <a:ext cx="2234073" cy="584775"/>
          </a:xfrm>
          <a:prstGeom prst="rect">
            <a:avLst/>
          </a:prstGeom>
        </p:spPr>
        <p:txBody>
          <a:bodyPr wrap="square">
            <a:spAutoFit/>
          </a:bodyPr>
          <a:lstStyle/>
          <a:p>
            <a:r>
              <a:rPr lang="en-US" sz="3200" dirty="0" smtClean="0"/>
              <a:t>Craig Funk</a:t>
            </a:r>
            <a:endParaRPr lang="en-US" sz="3200" dirty="0"/>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7" name="Content Placeholder 4"/>
          <p:cNvSpPr>
            <a:spLocks noGrp="1"/>
          </p:cNvSpPr>
          <p:nvPr>
            <p:ph idx="1"/>
          </p:nvPr>
        </p:nvSpPr>
        <p:spPr/>
        <p:txBody>
          <a:bodyPr/>
          <a:lstStyle/>
          <a:p>
            <a:pPr algn="ctr">
              <a:buFont typeface="Wingdings 2" pitchFamily="18" charset="2"/>
              <a:buNone/>
            </a:pPr>
            <a:endParaRPr lang="en-US" dirty="0" smtClean="0"/>
          </a:p>
          <a:p>
            <a:pPr algn="ctr">
              <a:buFont typeface="Wingdings 2" pitchFamily="18" charset="2"/>
              <a:buNone/>
            </a:pPr>
            <a:r>
              <a:rPr lang="en-US" dirty="0" smtClean="0"/>
              <a:t>Video Link</a:t>
            </a:r>
          </a:p>
          <a:p>
            <a:pPr algn="ctr">
              <a:buFont typeface="Wingdings 2" pitchFamily="18" charset="2"/>
              <a:buNone/>
            </a:pPr>
            <a:r>
              <a:rPr lang="en-US" u="sng" dirty="0" smtClean="0">
                <a:hlinkClick r:id="rId2"/>
              </a:rPr>
              <a:t>http://www.youtube.com/watch?v=L2zqTYgcpfg&amp;feature=related</a:t>
            </a:r>
            <a:endParaRPr lang="en-US" dirty="0" smtClean="0"/>
          </a:p>
          <a:p>
            <a:pPr algn="ctr">
              <a:buFont typeface="Wingdings 2" pitchFamily="18" charset="2"/>
              <a:buNone/>
            </a:pPr>
            <a:endParaRPr lang="en-US" dirty="0" smtClean="0"/>
          </a:p>
          <a:p>
            <a:pPr algn="ctr">
              <a:buFont typeface="Wingdings 2" pitchFamily="18" charset="2"/>
              <a:buNone/>
            </a:pPr>
            <a:r>
              <a:rPr lang="en-US" dirty="0" smtClean="0"/>
              <a:t> </a:t>
            </a: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fontAlgn="auto">
              <a:spcAft>
                <a:spcPts val="0"/>
              </a:spcAft>
              <a:defRPr/>
            </a:pPr>
            <a:r>
              <a:rPr lang="en-US" sz="3600" b="1" dirty="0" smtClean="0"/>
              <a:t>In Flight Construction = Educational Reform</a:t>
            </a:r>
            <a:endParaRPr lang="en-US" sz="3600" b="1" dirty="0"/>
          </a:p>
        </p:txBody>
      </p:sp>
      <p:sp>
        <p:nvSpPr>
          <p:cNvPr id="3" name="Content Placeholder 2"/>
          <p:cNvSpPr>
            <a:spLocks noGrp="1"/>
          </p:cNvSpPr>
          <p:nvPr>
            <p:ph idx="1"/>
          </p:nvPr>
        </p:nvSpPr>
        <p:spPr/>
        <p:txBody>
          <a:bodyPr>
            <a:normAutofit lnSpcReduction="10000"/>
          </a:bodyPr>
          <a:lstStyle/>
          <a:p>
            <a:r>
              <a:rPr lang="en-US" dirty="0" smtClean="0"/>
              <a:t>Programs</a:t>
            </a:r>
          </a:p>
          <a:p>
            <a:r>
              <a:rPr lang="en-US" dirty="0" smtClean="0"/>
              <a:t>Initiatives</a:t>
            </a:r>
          </a:p>
          <a:p>
            <a:r>
              <a:rPr lang="en-US" dirty="0" smtClean="0"/>
              <a:t>One and done trainings</a:t>
            </a:r>
          </a:p>
          <a:p>
            <a:r>
              <a:rPr lang="en-US" dirty="0" smtClean="0"/>
              <a:t>TYNT &amp; LYNT</a:t>
            </a:r>
          </a:p>
          <a:p>
            <a:pPr>
              <a:buNone/>
            </a:pPr>
            <a:endParaRPr lang="en-US" dirty="0" smtClean="0"/>
          </a:p>
          <a:p>
            <a:pPr>
              <a:buNone/>
            </a:pPr>
            <a:r>
              <a:rPr lang="en-US" dirty="0" smtClean="0"/>
              <a:t>How can we pull everything together to target</a:t>
            </a:r>
          </a:p>
          <a:p>
            <a:pPr>
              <a:buNone/>
            </a:pPr>
            <a:r>
              <a:rPr lang="en-US" dirty="0" smtClean="0"/>
              <a:t>real student achievement while still operating </a:t>
            </a:r>
          </a:p>
          <a:p>
            <a:pPr>
              <a:buNone/>
            </a:pPr>
            <a:r>
              <a:rPr lang="en-US" dirty="0" smtClean="0"/>
              <a:t>the School District on a daily basis?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8" presetClass="entr" presetSubtype="16"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diamond(in)">
                                      <p:cBhvr>
                                        <p:cTn id="21" dur="20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8" presetClass="entr" presetSubtype="16"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diamond(in)">
                                      <p:cBhvr>
                                        <p:cTn id="26" dur="2000"/>
                                        <p:tgtEl>
                                          <p:spTgt spid="3">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diamond(in)">
                                      <p:cBhvr>
                                        <p:cTn id="31"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12108"/>
            <a:ext cx="8229600" cy="4525963"/>
          </a:xfrm>
        </p:spPr>
        <p:txBody>
          <a:bodyPr/>
          <a:lstStyle/>
          <a:p>
            <a:pPr algn="ctr">
              <a:buFont typeface="Wingdings 2" pitchFamily="18" charset="2"/>
              <a:buNone/>
            </a:pPr>
            <a:r>
              <a:rPr lang="en-US" sz="6000" b="1" dirty="0" smtClean="0"/>
              <a:t>Professional Learning Communities</a:t>
            </a:r>
          </a:p>
          <a:p>
            <a:pPr algn="ctr">
              <a:buFont typeface="Wingdings 2" pitchFamily="18" charset="2"/>
              <a:buNone/>
            </a:pPr>
            <a:endParaRPr lang="en-US" sz="6000" b="1" dirty="0" smtClean="0"/>
          </a:p>
          <a:p>
            <a:pPr algn="ctr">
              <a:buFont typeface="Wingdings 2" pitchFamily="18" charset="2"/>
              <a:buNone/>
            </a:pPr>
            <a:r>
              <a:rPr lang="en-US" sz="3500" b="1" dirty="0" smtClean="0"/>
              <a:t>EQ: What are Professional Learning Communities (PLC)?</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fontAlgn="auto">
              <a:spcAft>
                <a:spcPts val="0"/>
              </a:spcAft>
              <a:defRPr/>
            </a:pPr>
            <a:r>
              <a:rPr lang="en-US" dirty="0" smtClean="0"/>
              <a:t>Professional Learning Community (PLC)  </a:t>
            </a:r>
            <a:endParaRPr lang="en-US" dirty="0"/>
          </a:p>
        </p:txBody>
      </p:sp>
      <p:sp>
        <p:nvSpPr>
          <p:cNvPr id="3" name="Content Placeholder 2"/>
          <p:cNvSpPr>
            <a:spLocks noGrp="1"/>
          </p:cNvSpPr>
          <p:nvPr>
            <p:ph idx="1"/>
          </p:nvPr>
        </p:nvSpPr>
        <p:spPr>
          <a:xfrm>
            <a:off x="457200" y="2332037"/>
            <a:ext cx="8229600" cy="4525963"/>
          </a:xfrm>
        </p:spPr>
        <p:txBody>
          <a:bodyPr>
            <a:normAutofit fontScale="92500"/>
          </a:bodyPr>
          <a:lstStyle/>
          <a:p>
            <a:pPr marL="274320" indent="-274320" fontAlgn="auto">
              <a:spcAft>
                <a:spcPts val="0"/>
              </a:spcAft>
              <a:buClr>
                <a:schemeClr val="accent3"/>
              </a:buClr>
              <a:buFont typeface="Wingdings 2"/>
              <a:buChar char=""/>
              <a:defRPr/>
            </a:pPr>
            <a:r>
              <a:rPr lang="en-US" dirty="0" smtClean="0"/>
              <a:t>Utilizes teacher collaboration focused on student learning.</a:t>
            </a:r>
          </a:p>
          <a:p>
            <a:pPr marL="274320" indent="-274320" fontAlgn="auto">
              <a:spcAft>
                <a:spcPts val="0"/>
              </a:spcAft>
              <a:buClr>
                <a:schemeClr val="accent3"/>
              </a:buClr>
              <a:buFont typeface="Wingdings 2"/>
              <a:buChar char=""/>
              <a:defRPr/>
            </a:pPr>
            <a:r>
              <a:rPr lang="en-US" dirty="0" smtClean="0"/>
              <a:t>Maximizes the knowledge and experience of current staff to impact long term improvement .</a:t>
            </a:r>
          </a:p>
          <a:p>
            <a:pPr marL="274320" indent="-274320" fontAlgn="auto">
              <a:spcAft>
                <a:spcPts val="0"/>
              </a:spcAft>
              <a:buClr>
                <a:schemeClr val="accent3"/>
              </a:buClr>
              <a:buFont typeface="Wingdings 2"/>
              <a:buChar char=""/>
              <a:defRPr/>
            </a:pPr>
            <a:r>
              <a:rPr lang="en-US" dirty="0" smtClean="0"/>
              <a:t>ISSLC #2</a:t>
            </a:r>
          </a:p>
          <a:p>
            <a:pPr marL="274320" indent="-274320" fontAlgn="auto">
              <a:spcAft>
                <a:spcPts val="0"/>
              </a:spcAft>
              <a:buClr>
                <a:schemeClr val="accent3"/>
              </a:buClr>
              <a:buFont typeface="Wingdings 2"/>
              <a:buChar char=""/>
              <a:defRPr/>
            </a:pPr>
            <a:r>
              <a:rPr lang="en-US" dirty="0" smtClean="0"/>
              <a:t>Guided by the Vision Statement</a:t>
            </a:r>
          </a:p>
          <a:p>
            <a:pPr marL="640080" lvl="1" indent="-246888" fontAlgn="auto">
              <a:spcAft>
                <a:spcPts val="0"/>
              </a:spcAft>
              <a:buNone/>
              <a:defRPr/>
            </a:pPr>
            <a:r>
              <a:rPr lang="en-US" dirty="0" smtClean="0"/>
              <a:t/>
            </a:r>
            <a:br>
              <a:rPr lang="en-US" dirty="0" smtClean="0"/>
            </a:br>
            <a:r>
              <a:rPr lang="en-US" dirty="0" smtClean="0"/>
              <a:t/>
            </a:r>
            <a:br>
              <a:rPr lang="en-US" dirty="0" smtClean="0"/>
            </a:br>
            <a:endParaRPr lang="en-US" dirty="0"/>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90832"/>
            <a:ext cx="8229600" cy="4525963"/>
          </a:xfrm>
        </p:spPr>
        <p:txBody>
          <a:bodyPr/>
          <a:lstStyle/>
          <a:p>
            <a:pPr algn="ctr">
              <a:buFont typeface="Wingdings 2" pitchFamily="18" charset="2"/>
              <a:buNone/>
            </a:pPr>
            <a:endParaRPr lang="en-US" dirty="0" smtClean="0"/>
          </a:p>
          <a:p>
            <a:pPr algn="ctr">
              <a:buFont typeface="Wingdings 2" pitchFamily="18" charset="2"/>
              <a:buNone/>
            </a:pPr>
            <a:r>
              <a:rPr lang="en-US" dirty="0" smtClean="0"/>
              <a:t>New Hope School District PLC</a:t>
            </a:r>
          </a:p>
          <a:p>
            <a:pPr>
              <a:buFont typeface="Wingdings 2" pitchFamily="18" charset="2"/>
              <a:buNone/>
            </a:pPr>
            <a:endParaRPr lang="en-US" dirty="0" smtClean="0"/>
          </a:p>
          <a:p>
            <a:pPr algn="ctr">
              <a:buFont typeface="Wingdings 2" pitchFamily="18" charset="2"/>
              <a:buNone/>
            </a:pPr>
            <a:r>
              <a:rPr lang="en-US" sz="7200" b="1" dirty="0" smtClean="0"/>
              <a:t>?</a:t>
            </a:r>
          </a:p>
          <a:p>
            <a:pPr algn="ctr">
              <a:buFont typeface="Wingdings 2" pitchFamily="18" charset="2"/>
              <a:buNone/>
            </a:pPr>
            <a:endParaRPr lang="en-US" sz="4000" b="1" dirty="0" smtClean="0"/>
          </a:p>
          <a:p>
            <a:pPr algn="ctr">
              <a:buFont typeface="Wingdings 2" pitchFamily="18" charset="2"/>
              <a:buNone/>
            </a:pPr>
            <a:r>
              <a:rPr lang="en-US" sz="2800" b="1" dirty="0" smtClean="0"/>
              <a:t>Whole Faculty Study Groups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smtClean="0"/>
              <a:t>Whole Faculty Study Groups</a:t>
            </a:r>
          </a:p>
        </p:txBody>
      </p:sp>
      <p:sp>
        <p:nvSpPr>
          <p:cNvPr id="11267" name="Content Placeholder 2"/>
          <p:cNvSpPr>
            <a:spLocks noGrp="1"/>
          </p:cNvSpPr>
          <p:nvPr>
            <p:ph idx="1"/>
          </p:nvPr>
        </p:nvSpPr>
        <p:spPr/>
        <p:txBody>
          <a:bodyPr>
            <a:normAutofit fontScale="92500" lnSpcReduction="20000"/>
          </a:bodyPr>
          <a:lstStyle/>
          <a:p>
            <a:r>
              <a:rPr lang="en-US" dirty="0" smtClean="0"/>
              <a:t>Developed by Carlene Murphy</a:t>
            </a:r>
          </a:p>
          <a:p>
            <a:pPr lvl="1"/>
            <a:r>
              <a:rPr lang="en-US" dirty="0" smtClean="0"/>
              <a:t>Teacher</a:t>
            </a:r>
          </a:p>
          <a:p>
            <a:pPr lvl="1"/>
            <a:r>
              <a:rPr lang="en-US" dirty="0" smtClean="0"/>
              <a:t>Director of staff development</a:t>
            </a:r>
          </a:p>
          <a:p>
            <a:pPr lvl="1"/>
            <a:r>
              <a:rPr lang="en-US" dirty="0" smtClean="0"/>
              <a:t>35 years in Augusta, GA Public School System</a:t>
            </a:r>
          </a:p>
          <a:p>
            <a:pPr lvl="1"/>
            <a:r>
              <a:rPr lang="en-US" dirty="0" smtClean="0"/>
              <a:t>National Staff Development Council Past President</a:t>
            </a:r>
          </a:p>
          <a:p>
            <a:pPr lvl="1"/>
            <a:endParaRPr lang="en-US" dirty="0" smtClean="0"/>
          </a:p>
          <a:p>
            <a:r>
              <a:rPr lang="en-US" dirty="0" smtClean="0"/>
              <a:t>WFSG research- 18 years (1987-2005)</a:t>
            </a:r>
          </a:p>
          <a:p>
            <a:r>
              <a:rPr lang="en-US" dirty="0" smtClean="0"/>
              <a:t>Proven success record at all levels of public education</a:t>
            </a:r>
          </a:p>
          <a:p>
            <a:r>
              <a:rPr lang="en-US" dirty="0" smtClean="0"/>
              <a:t>School districts across the U.S. have seen success</a:t>
            </a:r>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Whole-Faculty Study Groups</a:t>
            </a:r>
          </a:p>
        </p:txBody>
      </p:sp>
      <p:sp>
        <p:nvSpPr>
          <p:cNvPr id="3" name="Content Placeholder 2"/>
          <p:cNvSpPr>
            <a:spLocks noGrp="1"/>
          </p:cNvSpPr>
          <p:nvPr>
            <p:ph idx="1"/>
          </p:nvPr>
        </p:nvSpPr>
        <p:spPr/>
        <p:txBody>
          <a:bodyPr>
            <a:normAutofit fontScale="70000" lnSpcReduction="20000"/>
          </a:bodyPr>
          <a:lstStyle/>
          <a:p>
            <a:pPr marL="274320" indent="-274320" fontAlgn="auto">
              <a:spcAft>
                <a:spcPts val="0"/>
              </a:spcAft>
              <a:buClr>
                <a:schemeClr val="accent3"/>
              </a:buClr>
              <a:buFont typeface="Wingdings 2"/>
              <a:buNone/>
              <a:defRPr/>
            </a:pPr>
            <a:r>
              <a:rPr lang="en-US" dirty="0" smtClean="0"/>
              <a:t>Whole-Faculty Study Groups (WFSGs) is a student driven approach to build a community in which professionals continuously strive to increase student learning. This is accomplished as practitioners deepen their own knowledge and understanding of what is taught, reflect on their practices, sharpen their skills, and take joint responsibility for the students they teach. “Whole-Faculty” means that every faculty member at a school is a member of a study group focusing on data-based student instructional needs. In such a context, a study group is a small number of individuals joining together to increase their capacities to enable students to reach higher levels of performance. The collective synergy of all the study groups advance the whole school. 		</a:t>
            </a:r>
          </a:p>
          <a:p>
            <a:pPr marL="274320" indent="-274320" algn="r" fontAlgn="auto">
              <a:spcAft>
                <a:spcPts val="0"/>
              </a:spcAft>
              <a:buClr>
                <a:schemeClr val="accent3"/>
              </a:buClr>
              <a:buFont typeface="Wingdings 2"/>
              <a:buNone/>
              <a:defRPr/>
            </a:pPr>
            <a:r>
              <a:rPr lang="en-US" dirty="0" smtClean="0"/>
              <a:t>--- Carlene Murphy</a:t>
            </a:r>
          </a:p>
          <a:p>
            <a:pPr marL="274320" indent="-274320" algn="r" fontAlgn="auto">
              <a:spcAft>
                <a:spcPts val="0"/>
              </a:spcAft>
              <a:buClr>
                <a:schemeClr val="accent3"/>
              </a:buClr>
              <a:buFont typeface="Wingdings 2"/>
              <a:buNone/>
              <a:defRPr/>
            </a:pPr>
            <a:r>
              <a:rPr lang="en-US" dirty="0" smtClean="0"/>
              <a:t>				   Author, </a:t>
            </a:r>
            <a:r>
              <a:rPr lang="en-US" i="1" dirty="0" smtClean="0"/>
              <a:t>Whole Faculty Study Groups</a:t>
            </a:r>
            <a:endParaRPr lang="en-US" i="1" dirty="0"/>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lgn="ctr"/>
            <a:r>
              <a:rPr lang="en-US" dirty="0" smtClean="0"/>
              <a:t>Whole Faculty Study Groups	</a:t>
            </a:r>
          </a:p>
        </p:txBody>
      </p:sp>
      <p:sp>
        <p:nvSpPr>
          <p:cNvPr id="13315" name="Content Placeholder 2"/>
          <p:cNvSpPr>
            <a:spLocks noGrp="1"/>
          </p:cNvSpPr>
          <p:nvPr>
            <p:ph idx="1"/>
          </p:nvPr>
        </p:nvSpPr>
        <p:spPr/>
        <p:txBody>
          <a:bodyPr/>
          <a:lstStyle/>
          <a:p>
            <a:pPr>
              <a:buFont typeface="Wingdings 2" pitchFamily="18" charset="2"/>
              <a:buNone/>
            </a:pPr>
            <a:r>
              <a:rPr lang="en-US" dirty="0" smtClean="0"/>
              <a:t>Focused and guided by two questions:</a:t>
            </a:r>
          </a:p>
          <a:p>
            <a:r>
              <a:rPr lang="en-US" dirty="0" smtClean="0"/>
              <a:t>What do students need for teachers to do so that teachers will have a deeper understanding of what they teach?</a:t>
            </a:r>
          </a:p>
          <a:p>
            <a:endParaRPr lang="en-US" dirty="0" smtClean="0"/>
          </a:p>
          <a:p>
            <a:r>
              <a:rPr lang="en-US" dirty="0" smtClean="0"/>
              <a:t>What do students need for teachers to do so that teachers will be more skillful in how they teach?</a:t>
            </a:r>
          </a:p>
          <a:p>
            <a:endParaRPr lang="en-US" dirty="0" smtClean="0"/>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lgn="ctr"/>
            <a:r>
              <a:rPr lang="en-US" dirty="0" smtClean="0"/>
              <a:t>Whole-Faculty Study Groups</a:t>
            </a:r>
          </a:p>
        </p:txBody>
      </p:sp>
      <p:sp>
        <p:nvSpPr>
          <p:cNvPr id="14339" name="Content Placeholder 2"/>
          <p:cNvSpPr>
            <a:spLocks noGrp="1"/>
          </p:cNvSpPr>
          <p:nvPr>
            <p:ph idx="1"/>
          </p:nvPr>
        </p:nvSpPr>
        <p:spPr/>
        <p:txBody>
          <a:bodyPr/>
          <a:lstStyle/>
          <a:p>
            <a:pPr>
              <a:buFont typeface="Wingdings 2" pitchFamily="18" charset="2"/>
              <a:buNone/>
            </a:pPr>
            <a:r>
              <a:rPr lang="en-US" dirty="0" smtClean="0"/>
              <a:t>Simply: </a:t>
            </a:r>
          </a:p>
          <a:p>
            <a:r>
              <a:rPr lang="en-US" dirty="0" smtClean="0"/>
              <a:t>Structure</a:t>
            </a:r>
          </a:p>
          <a:p>
            <a:endParaRPr lang="en-US" dirty="0" smtClean="0"/>
          </a:p>
          <a:p>
            <a:r>
              <a:rPr lang="en-US" dirty="0" smtClean="0"/>
              <a:t>Vehicle</a:t>
            </a:r>
          </a:p>
          <a:p>
            <a:endParaRPr lang="en-US" dirty="0" smtClean="0"/>
          </a:p>
          <a:p>
            <a:r>
              <a:rPr lang="en-US" dirty="0" smtClean="0"/>
              <a:t>Place  </a:t>
            </a:r>
          </a:p>
          <a:p>
            <a:endParaRPr lang="en-US" dirty="0" smtClean="0"/>
          </a:p>
          <a:p>
            <a:endParaRPr lang="en-US" dirty="0" smtClean="0"/>
          </a:p>
          <a:p>
            <a:pPr>
              <a:buFont typeface="Wingdings 2" pitchFamily="18" charset="2"/>
              <a:buNone/>
            </a:pPr>
            <a:endParaRPr lang="en-US" dirty="0" smtClean="0"/>
          </a:p>
          <a:p>
            <a:endParaRPr lang="en-US" dirty="0" smtClean="0"/>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NH Logo.eps"/>
          <p:cNvPicPr>
            <a:picLocks noChangeAspect="1"/>
          </p:cNvPicPr>
          <p:nvPr/>
        </p:nvPicPr>
        <mc:AlternateContent>
          <mc:Choice xmlns:ma="http://schemas.microsoft.com/office/mac/drawingml/2008/main" Requires="ma">
            <p:blipFill>
              <a:blip r:embed="rId2">
                <a:lum bright="47000" contrast="-43000"/>
                <a:alphaModFix/>
              </a:blip>
              <a:stretch>
                <a:fillRect/>
              </a:stretch>
            </p:blipFill>
          </mc:Choice>
          <mc:Fallback>
            <p:blipFill>
              <a:blip r:embed="rId3">
                <a:lum bright="47000" contrast="-43000"/>
                <a:alphaModFix/>
              </a:blip>
              <a:stretch>
                <a:fillRect/>
              </a:stretch>
            </p:blipFill>
          </mc:Fallback>
        </mc:AlternateContent>
        <p:spPr>
          <a:xfrm>
            <a:off x="1602556" y="0"/>
            <a:ext cx="5938887" cy="6858000"/>
          </a:xfrm>
          <a:prstGeom prst="rect">
            <a:avLst/>
          </a:prstGeom>
        </p:spPr>
      </p:pic>
      <p:sp>
        <p:nvSpPr>
          <p:cNvPr id="3" name="TextBox 2"/>
          <p:cNvSpPr txBox="1"/>
          <p:nvPr/>
        </p:nvSpPr>
        <p:spPr>
          <a:xfrm>
            <a:off x="846667" y="1100685"/>
            <a:ext cx="7823200" cy="3908762"/>
          </a:xfrm>
          <a:prstGeom prst="rect">
            <a:avLst/>
          </a:prstGeom>
          <a:noFill/>
        </p:spPr>
        <p:txBody>
          <a:bodyPr wrap="square" rtlCol="0">
            <a:spAutoFit/>
          </a:bodyPr>
          <a:lstStyle/>
          <a:p>
            <a:pPr algn="ctr"/>
            <a:r>
              <a:rPr lang="en-US" sz="6200" b="1" dirty="0" smtClean="0">
                <a:latin typeface="Bell MT"/>
                <a:cs typeface="Bell MT"/>
              </a:rPr>
              <a:t>NEW HOPE SCHOOL DISTRICT </a:t>
            </a:r>
          </a:p>
          <a:p>
            <a:pPr algn="ctr"/>
            <a:r>
              <a:rPr lang="en-US" sz="6200" b="1" dirty="0" smtClean="0">
                <a:latin typeface="Bell MT"/>
                <a:cs typeface="Bell MT"/>
              </a:rPr>
              <a:t>MENTORING INITIATIVE</a:t>
            </a:r>
            <a:endParaRPr lang="en-US" sz="6200" dirty="0">
              <a:latin typeface="Bell MT"/>
              <a:cs typeface="Bell MT"/>
            </a:endParaRPr>
          </a:p>
        </p:txBody>
      </p:sp>
      <p:sp>
        <p:nvSpPr>
          <p:cNvPr id="5" name="TextBox 4"/>
          <p:cNvSpPr txBox="1"/>
          <p:nvPr/>
        </p:nvSpPr>
        <p:spPr>
          <a:xfrm>
            <a:off x="5701975" y="5775867"/>
            <a:ext cx="2967892" cy="615553"/>
          </a:xfrm>
          <a:prstGeom prst="rect">
            <a:avLst/>
          </a:prstGeom>
          <a:noFill/>
        </p:spPr>
        <p:txBody>
          <a:bodyPr wrap="none" rtlCol="0">
            <a:spAutoFit/>
          </a:bodyPr>
          <a:lstStyle/>
          <a:p>
            <a:r>
              <a:rPr lang="en-US" sz="3400" dirty="0" smtClean="0"/>
              <a:t>Tim Blessington</a:t>
            </a:r>
            <a:endParaRPr lang="en-US" sz="3400" dirty="0"/>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lgn="ctr"/>
            <a:r>
              <a:rPr lang="en-US" dirty="0" smtClean="0"/>
              <a:t>WFSG are NOT:</a:t>
            </a:r>
          </a:p>
        </p:txBody>
      </p:sp>
      <p:sp>
        <p:nvSpPr>
          <p:cNvPr id="3" name="Content Placeholder 2"/>
          <p:cNvSpPr>
            <a:spLocks noGrp="1"/>
          </p:cNvSpPr>
          <p:nvPr>
            <p:ph idx="1"/>
          </p:nvPr>
        </p:nvSpPr>
        <p:spPr/>
        <p:txBody>
          <a:bodyPr>
            <a:normAutofit fontScale="85000" lnSpcReduction="10000"/>
          </a:bodyPr>
          <a:lstStyle/>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r>
              <a:rPr lang="en-US" dirty="0" smtClean="0"/>
              <a:t>A new program</a:t>
            </a:r>
          </a:p>
          <a:p>
            <a:pPr marL="274320" indent="-274320" fontAlgn="auto">
              <a:spcAft>
                <a:spcPts val="0"/>
              </a:spcAft>
              <a:buClr>
                <a:schemeClr val="accent3"/>
              </a:buClr>
              <a:buFont typeface="Wingdings 2"/>
              <a:buChar char=""/>
              <a:defRPr/>
            </a:pPr>
            <a:r>
              <a:rPr lang="en-US" dirty="0" smtClean="0"/>
              <a:t>Task Force </a:t>
            </a:r>
          </a:p>
          <a:p>
            <a:pPr marL="274320" indent="-274320" fontAlgn="auto">
              <a:spcAft>
                <a:spcPts val="0"/>
              </a:spcAft>
              <a:buClr>
                <a:schemeClr val="accent3"/>
              </a:buClr>
              <a:buFont typeface="Wingdings 2"/>
              <a:buChar char=""/>
              <a:defRPr/>
            </a:pPr>
            <a:r>
              <a:rPr lang="en-US" dirty="0" smtClean="0"/>
              <a:t>A one and done training and initiative</a:t>
            </a:r>
          </a:p>
          <a:p>
            <a:pPr marL="274320" indent="-274320" fontAlgn="auto">
              <a:spcAft>
                <a:spcPts val="0"/>
              </a:spcAft>
              <a:buClr>
                <a:schemeClr val="accent3"/>
              </a:buClr>
              <a:buFont typeface="Wingdings 2"/>
              <a:buChar char=""/>
              <a:defRPr/>
            </a:pPr>
            <a:r>
              <a:rPr lang="en-US" dirty="0" smtClean="0"/>
              <a:t>Quick fix </a:t>
            </a:r>
          </a:p>
          <a:p>
            <a:pPr marL="274320" indent="-274320" fontAlgn="auto">
              <a:spcAft>
                <a:spcPts val="0"/>
              </a:spcAft>
              <a:buClr>
                <a:schemeClr val="accent3"/>
              </a:buClr>
              <a:buFont typeface="Wingdings 2"/>
              <a:buNone/>
              <a:defRPr/>
            </a:pPr>
            <a:r>
              <a:rPr lang="en-US" dirty="0" smtClean="0"/>
              <a:t>**********************************************</a:t>
            </a:r>
          </a:p>
          <a:p>
            <a:pPr marL="274320" indent="-274320" fontAlgn="auto">
              <a:spcAft>
                <a:spcPts val="0"/>
              </a:spcAft>
              <a:buClr>
                <a:schemeClr val="accent3"/>
              </a:buClr>
              <a:buFont typeface="Wingdings 2"/>
              <a:buNone/>
              <a:defRPr/>
            </a:pPr>
            <a:r>
              <a:rPr lang="en-US" dirty="0" smtClean="0"/>
              <a:t>Whole Faculty Study Groups = A way to focus school wide and individual teacher’s  efforts through collaboration as a way to target effective instruction and student achievement.</a:t>
            </a:r>
          </a:p>
          <a:p>
            <a:pPr marL="274320" indent="-274320" fontAlgn="auto">
              <a:spcAft>
                <a:spcPts val="0"/>
              </a:spcAft>
              <a:buClr>
                <a:schemeClr val="accent3"/>
              </a:buClr>
              <a:buFont typeface="Wingdings 2"/>
              <a:buChar char=""/>
              <a:defRPr/>
            </a:pPr>
            <a:endParaRPr lang="en-US" dirty="0" smtClean="0"/>
          </a:p>
          <a:p>
            <a:pPr marL="274320" indent="-274320" fontAlgn="auto">
              <a:spcAft>
                <a:spcPts val="0"/>
              </a:spcAft>
              <a:buClr>
                <a:schemeClr val="accent3"/>
              </a:buClr>
              <a:buFont typeface="Wingdings 2"/>
              <a:buChar char=""/>
              <a:defRPr/>
            </a:pP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dirty="0" smtClean="0"/>
              <a:t>Whole-Faculty Study Groups</a:t>
            </a:r>
          </a:p>
        </p:txBody>
      </p:sp>
      <p:sp>
        <p:nvSpPr>
          <p:cNvPr id="3" name="Content Placeholder 2"/>
          <p:cNvSpPr>
            <a:spLocks noGrp="1"/>
          </p:cNvSpPr>
          <p:nvPr>
            <p:ph idx="1"/>
          </p:nvPr>
        </p:nvSpPr>
        <p:spPr/>
        <p:txBody>
          <a:bodyPr>
            <a:normAutofit fontScale="85000" lnSpcReduction="10000"/>
          </a:bodyPr>
          <a:lstStyle/>
          <a:p>
            <a:pPr marL="274320" indent="-274320" fontAlgn="auto">
              <a:spcAft>
                <a:spcPts val="0"/>
              </a:spcAft>
              <a:buClr>
                <a:schemeClr val="accent3"/>
              </a:buClr>
              <a:buFont typeface="Wingdings 2"/>
              <a:buChar char=""/>
              <a:defRPr/>
            </a:pPr>
            <a:r>
              <a:rPr lang="en-US" dirty="0" smtClean="0"/>
              <a:t>Student centered</a:t>
            </a:r>
          </a:p>
          <a:p>
            <a:pPr marL="274320" indent="-274320" fontAlgn="auto">
              <a:spcAft>
                <a:spcPts val="0"/>
              </a:spcAft>
              <a:buClr>
                <a:schemeClr val="accent3"/>
              </a:buClr>
              <a:buFont typeface="Wingdings 2"/>
              <a:buChar char=""/>
              <a:defRPr/>
            </a:pPr>
            <a:r>
              <a:rPr lang="en-US" dirty="0" smtClean="0"/>
              <a:t>Student needs determine member needs</a:t>
            </a:r>
          </a:p>
          <a:p>
            <a:pPr marL="274320" indent="-274320" fontAlgn="auto">
              <a:spcAft>
                <a:spcPts val="0"/>
              </a:spcAft>
              <a:buClr>
                <a:schemeClr val="accent3"/>
              </a:buClr>
              <a:buFont typeface="Wingdings 2"/>
              <a:buChar char=""/>
              <a:defRPr/>
            </a:pPr>
            <a:r>
              <a:rPr lang="en-US" dirty="0" smtClean="0"/>
              <a:t>Leadership rotates</a:t>
            </a:r>
          </a:p>
          <a:p>
            <a:pPr marL="274320" indent="-274320" fontAlgn="auto">
              <a:spcAft>
                <a:spcPts val="0"/>
              </a:spcAft>
              <a:buClr>
                <a:schemeClr val="accent3"/>
              </a:buClr>
              <a:buFont typeface="Wingdings 2"/>
              <a:buChar char=""/>
              <a:defRPr/>
            </a:pPr>
            <a:r>
              <a:rPr lang="en-US" dirty="0" smtClean="0"/>
              <a:t>Asks: “What do I need to do and learn in order to change how I teach and what I teach?”</a:t>
            </a:r>
          </a:p>
          <a:p>
            <a:pPr marL="274320" indent="-274320" fontAlgn="auto">
              <a:spcAft>
                <a:spcPts val="0"/>
              </a:spcAft>
              <a:buClr>
                <a:schemeClr val="accent3"/>
              </a:buClr>
              <a:buFont typeface="Wingdings 2"/>
              <a:buChar char=""/>
              <a:defRPr/>
            </a:pPr>
            <a:r>
              <a:rPr lang="en-US" dirty="0" smtClean="0"/>
              <a:t>All members are equal and share the responsibility of the group. </a:t>
            </a:r>
          </a:p>
          <a:p>
            <a:pPr marL="274320" indent="-274320" fontAlgn="auto">
              <a:spcAft>
                <a:spcPts val="0"/>
              </a:spcAft>
              <a:buClr>
                <a:schemeClr val="accent3"/>
              </a:buClr>
              <a:buFont typeface="Wingdings 2"/>
              <a:buChar char=""/>
              <a:defRPr/>
            </a:pPr>
            <a:r>
              <a:rPr lang="en-US" dirty="0" smtClean="0"/>
              <a:t>Instructional techniques are practiced in the group members’ classrooms before sharing with others. </a:t>
            </a:r>
          </a:p>
          <a:p>
            <a:pPr marL="274320" indent="-274320" fontAlgn="auto">
              <a:spcAft>
                <a:spcPts val="0"/>
              </a:spcAft>
              <a:buClr>
                <a:schemeClr val="accent3"/>
              </a:buClr>
              <a:buFont typeface="Wingdings 2"/>
              <a:buChar char=""/>
              <a:defRPr/>
            </a:pPr>
            <a:r>
              <a:rPr lang="en-US" dirty="0" smtClean="0"/>
              <a:t>3-5 members per group</a:t>
            </a:r>
            <a:endParaRPr lang="en-US" dirty="0"/>
          </a:p>
        </p:txBody>
      </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smtClean="0"/>
              <a:t>Five Principles</a:t>
            </a:r>
            <a:endParaRPr lang="en-US" sz="1400" dirty="0" smtClean="0"/>
          </a:p>
        </p:txBody>
      </p:sp>
      <p:sp>
        <p:nvSpPr>
          <p:cNvPr id="17411" name="Content Placeholder 2"/>
          <p:cNvSpPr>
            <a:spLocks noGrp="1"/>
          </p:cNvSpPr>
          <p:nvPr>
            <p:ph idx="1"/>
          </p:nvPr>
        </p:nvSpPr>
        <p:spPr/>
        <p:txBody>
          <a:bodyPr/>
          <a:lstStyle/>
          <a:p>
            <a:pPr marL="514350" indent="-514350">
              <a:buFont typeface="Calibri" pitchFamily="34" charset="0"/>
              <a:buAutoNum type="arabicPeriod"/>
            </a:pPr>
            <a:r>
              <a:rPr lang="en-US" sz="3600" dirty="0" smtClean="0"/>
              <a:t>Students  are 1</a:t>
            </a:r>
            <a:r>
              <a:rPr lang="en-US" sz="3600" baseline="30000" dirty="0" smtClean="0"/>
              <a:t>st</a:t>
            </a:r>
            <a:r>
              <a:rPr lang="en-US" sz="3600" dirty="0" smtClean="0"/>
              <a:t> !</a:t>
            </a:r>
          </a:p>
          <a:p>
            <a:pPr marL="514350" indent="-514350">
              <a:buFont typeface="Calibri" pitchFamily="34" charset="0"/>
              <a:buAutoNum type="arabicPeriod"/>
            </a:pPr>
            <a:r>
              <a:rPr lang="en-US" sz="3600" dirty="0" smtClean="0"/>
              <a:t>Everyone participates</a:t>
            </a:r>
          </a:p>
          <a:p>
            <a:pPr marL="514350" indent="-514350">
              <a:buFont typeface="Calibri" pitchFamily="34" charset="0"/>
              <a:buAutoNum type="arabicPeriod"/>
            </a:pPr>
            <a:r>
              <a:rPr lang="en-US" sz="3600" dirty="0" smtClean="0"/>
              <a:t>Leadership is shared</a:t>
            </a:r>
          </a:p>
          <a:p>
            <a:pPr marL="514350" indent="-514350">
              <a:buFont typeface="Calibri" pitchFamily="34" charset="0"/>
              <a:buAutoNum type="arabicPeriod"/>
            </a:pPr>
            <a:r>
              <a:rPr lang="en-US" sz="3600" dirty="0" smtClean="0"/>
              <a:t>Responsibility is equal</a:t>
            </a:r>
          </a:p>
          <a:p>
            <a:pPr marL="514350" indent="-514350">
              <a:buFont typeface="Calibri" pitchFamily="34" charset="0"/>
              <a:buAutoNum type="arabicPeriod"/>
            </a:pPr>
            <a:r>
              <a:rPr lang="en-US" sz="3600" dirty="0" smtClean="0"/>
              <a:t>The work is public</a:t>
            </a:r>
          </a:p>
          <a:p>
            <a:pPr marL="514350" indent="-514350">
              <a:buFont typeface="Wingdings 2" pitchFamily="18" charset="2"/>
              <a:buNone/>
            </a:pPr>
            <a:endParaRPr lang="en-US" dirty="0" smtClean="0"/>
          </a:p>
        </p:txBody>
      </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1143000"/>
          </a:xfrm>
        </p:spPr>
        <p:txBody>
          <a:bodyPr>
            <a:normAutofit/>
          </a:bodyPr>
          <a:lstStyle/>
          <a:p>
            <a:pPr algn="ctr" fontAlgn="auto">
              <a:spcAft>
                <a:spcPts val="0"/>
              </a:spcAft>
              <a:defRPr/>
            </a:pPr>
            <a:r>
              <a:rPr lang="en-US" dirty="0" smtClean="0"/>
              <a:t>Traditional  New Hope Meetings</a:t>
            </a:r>
            <a:endParaRPr lang="en-US" dirty="0"/>
          </a:p>
        </p:txBody>
      </p:sp>
      <p:sp>
        <p:nvSpPr>
          <p:cNvPr id="18435" name="Text Placeholder 2"/>
          <p:cNvSpPr>
            <a:spLocks noGrp="1"/>
          </p:cNvSpPr>
          <p:nvPr>
            <p:ph type="body" idx="1"/>
          </p:nvPr>
        </p:nvSpPr>
        <p:spPr>
          <a:xfrm>
            <a:off x="457200" y="1855788"/>
            <a:ext cx="4040188" cy="658812"/>
          </a:xfrm>
        </p:spPr>
        <p:txBody>
          <a:bodyPr/>
          <a:lstStyle/>
          <a:p>
            <a:r>
              <a:rPr lang="en-US" dirty="0" smtClean="0"/>
              <a:t>Department/Grade Level	</a:t>
            </a:r>
          </a:p>
        </p:txBody>
      </p:sp>
      <p:sp>
        <p:nvSpPr>
          <p:cNvPr id="18436" name="Text Placeholder 3"/>
          <p:cNvSpPr>
            <a:spLocks noGrp="1"/>
          </p:cNvSpPr>
          <p:nvPr>
            <p:ph type="body" sz="half" idx="3"/>
          </p:nvPr>
        </p:nvSpPr>
        <p:spPr>
          <a:xfrm>
            <a:off x="4645025" y="1860550"/>
            <a:ext cx="4041775" cy="654050"/>
          </a:xfrm>
        </p:spPr>
        <p:txBody>
          <a:bodyPr/>
          <a:lstStyle/>
          <a:p>
            <a:r>
              <a:rPr lang="en-US" dirty="0" smtClean="0"/>
              <a:t>Committees</a:t>
            </a:r>
          </a:p>
        </p:txBody>
      </p:sp>
      <p:sp>
        <p:nvSpPr>
          <p:cNvPr id="18437" name="Content Placeholder 4"/>
          <p:cNvSpPr>
            <a:spLocks noGrp="1"/>
          </p:cNvSpPr>
          <p:nvPr>
            <p:ph sz="quarter" idx="2"/>
          </p:nvPr>
        </p:nvSpPr>
        <p:spPr>
          <a:xfrm>
            <a:off x="457200" y="2514600"/>
            <a:ext cx="4040188" cy="3846513"/>
          </a:xfrm>
        </p:spPr>
        <p:txBody>
          <a:bodyPr/>
          <a:lstStyle/>
          <a:p>
            <a:r>
              <a:rPr lang="en-US" dirty="0" smtClean="0"/>
              <a:t>Managerial focus</a:t>
            </a:r>
          </a:p>
          <a:p>
            <a:r>
              <a:rPr lang="en-US" dirty="0" smtClean="0"/>
              <a:t>Agenda is developed by building administration </a:t>
            </a:r>
          </a:p>
          <a:p>
            <a:r>
              <a:rPr lang="en-US" dirty="0" smtClean="0"/>
              <a:t>Lead by a grade level/department chairperson</a:t>
            </a:r>
          </a:p>
          <a:p>
            <a:r>
              <a:rPr lang="en-US" dirty="0" smtClean="0"/>
              <a:t>Interaction and communication is often  one-way </a:t>
            </a:r>
          </a:p>
          <a:p>
            <a:endParaRPr lang="en-US" dirty="0" smtClean="0"/>
          </a:p>
        </p:txBody>
      </p:sp>
      <p:sp>
        <p:nvSpPr>
          <p:cNvPr id="18438" name="Content Placeholder 5"/>
          <p:cNvSpPr>
            <a:spLocks noGrp="1"/>
          </p:cNvSpPr>
          <p:nvPr>
            <p:ph sz="quarter" idx="4"/>
          </p:nvPr>
        </p:nvSpPr>
        <p:spPr>
          <a:xfrm>
            <a:off x="4645025" y="2514600"/>
            <a:ext cx="4041775" cy="3846513"/>
          </a:xfrm>
        </p:spPr>
        <p:txBody>
          <a:bodyPr/>
          <a:lstStyle/>
          <a:p>
            <a:r>
              <a:rPr lang="en-US" dirty="0" smtClean="0"/>
              <a:t>Members are appointed or “volunteered”</a:t>
            </a:r>
          </a:p>
          <a:p>
            <a:r>
              <a:rPr lang="en-US" dirty="0" smtClean="0"/>
              <a:t>Lead by a chairperson</a:t>
            </a:r>
          </a:p>
          <a:p>
            <a:r>
              <a:rPr lang="en-US" dirty="0" smtClean="0"/>
              <a:t>Objectives are usually dictated by the administration or driven by “name “ of committee</a:t>
            </a:r>
          </a:p>
          <a:p>
            <a:r>
              <a:rPr lang="en-US" dirty="0" smtClean="0"/>
              <a:t>Limited actual control</a:t>
            </a:r>
          </a:p>
          <a:p>
            <a:r>
              <a:rPr lang="en-US" dirty="0" smtClean="0"/>
              <a:t>Finite in nature</a:t>
            </a:r>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lgn="ctr"/>
            <a:r>
              <a:rPr lang="en-US" dirty="0" smtClean="0"/>
              <a:t>WFSG Process/Cycle</a:t>
            </a:r>
          </a:p>
        </p:txBody>
      </p:sp>
      <p:sp>
        <p:nvSpPr>
          <p:cNvPr id="19459" name="Content Placeholder 2"/>
          <p:cNvSpPr>
            <a:spLocks noGrp="1"/>
          </p:cNvSpPr>
          <p:nvPr>
            <p:ph idx="1"/>
          </p:nvPr>
        </p:nvSpPr>
        <p:spPr/>
        <p:txBody>
          <a:bodyPr/>
          <a:lstStyle/>
          <a:p>
            <a:pPr marL="514350" indent="-514350">
              <a:buFont typeface="Wingdings 2" pitchFamily="18" charset="2"/>
              <a:buAutoNum type="arabicPeriod"/>
            </a:pPr>
            <a:r>
              <a:rPr lang="en-US" dirty="0" smtClean="0"/>
              <a:t>Analyze student data</a:t>
            </a:r>
          </a:p>
          <a:p>
            <a:pPr marL="514350" indent="-514350">
              <a:buFont typeface="Wingdings 2" pitchFamily="18" charset="2"/>
              <a:buAutoNum type="arabicPeriod"/>
            </a:pPr>
            <a:r>
              <a:rPr lang="en-US" dirty="0" smtClean="0"/>
              <a:t>Identify student needs</a:t>
            </a:r>
          </a:p>
          <a:p>
            <a:pPr marL="514350" indent="-514350">
              <a:buFont typeface="Wingdings 2" pitchFamily="18" charset="2"/>
              <a:buAutoNum type="arabicPeriod"/>
            </a:pPr>
            <a:r>
              <a:rPr lang="en-US" dirty="0" smtClean="0"/>
              <a:t>Categorize student needs</a:t>
            </a:r>
          </a:p>
          <a:p>
            <a:pPr marL="514350" indent="-514350">
              <a:buFont typeface="Wingdings 2" pitchFamily="18" charset="2"/>
              <a:buAutoNum type="arabicPeriod"/>
            </a:pPr>
            <a:r>
              <a:rPr lang="en-US" dirty="0" smtClean="0"/>
              <a:t>Complete Individual Action Plan</a:t>
            </a:r>
          </a:p>
          <a:p>
            <a:pPr marL="514350" indent="-514350">
              <a:buFont typeface="Wingdings 2" pitchFamily="18" charset="2"/>
              <a:buAutoNum type="arabicPeriod"/>
            </a:pPr>
            <a:r>
              <a:rPr lang="en-US" dirty="0" smtClean="0"/>
              <a:t>WFSG design Action Plan </a:t>
            </a:r>
          </a:p>
          <a:p>
            <a:pPr marL="514350" indent="-514350">
              <a:buFont typeface="Wingdings 2" pitchFamily="18" charset="2"/>
              <a:buAutoNum type="arabicPeriod"/>
            </a:pPr>
            <a:r>
              <a:rPr lang="en-US" dirty="0" smtClean="0"/>
              <a:t>WFSG implement the Action Research</a:t>
            </a:r>
          </a:p>
          <a:p>
            <a:pPr marL="514350" indent="-514350">
              <a:buFont typeface="Wingdings 2" pitchFamily="18" charset="2"/>
              <a:buAutoNum type="arabicPeriod"/>
            </a:pPr>
            <a:r>
              <a:rPr lang="en-US" dirty="0" smtClean="0"/>
              <a:t>The whole faculty analyzes impact of AP</a:t>
            </a:r>
          </a:p>
          <a:p>
            <a:pPr marL="514350" indent="-514350">
              <a:buFont typeface="Wingdings 2" pitchFamily="18" charset="2"/>
              <a:buNone/>
            </a:pPr>
            <a:endParaRPr lang="en-US" dirty="0" smtClean="0"/>
          </a:p>
        </p:txBody>
      </p:sp>
      <p:sp>
        <p:nvSpPr>
          <p:cNvPr id="5" name="Curved Right Arrow 4"/>
          <p:cNvSpPr/>
          <p:nvPr/>
        </p:nvSpPr>
        <p:spPr>
          <a:xfrm rot="10800000">
            <a:off x="7162800" y="1828800"/>
            <a:ext cx="1103313" cy="324485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chemeClr val="tx1"/>
              </a:solidFill>
            </a:endParaRPr>
          </a:p>
        </p:txBody>
      </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t>What Will Drive NHSD WFSG?</a:t>
            </a:r>
          </a:p>
        </p:txBody>
      </p:sp>
      <p:sp>
        <p:nvSpPr>
          <p:cNvPr id="3" name="Content Placeholder 2"/>
          <p:cNvSpPr>
            <a:spLocks noGrp="1"/>
          </p:cNvSpPr>
          <p:nvPr>
            <p:ph idx="1"/>
          </p:nvPr>
        </p:nvSpPr>
        <p:spPr/>
        <p:txBody>
          <a:bodyPr>
            <a:normAutofit/>
          </a:bodyPr>
          <a:lstStyle/>
          <a:p>
            <a:pPr marL="274320" indent="-274320" fontAlgn="auto">
              <a:spcAft>
                <a:spcPts val="0"/>
              </a:spcAft>
              <a:buClr>
                <a:schemeClr val="accent3"/>
              </a:buClr>
              <a:buFont typeface="Wingdings 2"/>
              <a:buNone/>
              <a:defRPr/>
            </a:pPr>
            <a:r>
              <a:rPr lang="en-US" dirty="0" smtClean="0"/>
              <a:t>The School Improvement Plan and SWOTS!</a:t>
            </a:r>
          </a:p>
          <a:p>
            <a:pPr marL="514350" indent="-514350" fontAlgn="auto">
              <a:spcAft>
                <a:spcPts val="0"/>
              </a:spcAft>
              <a:buClr>
                <a:schemeClr val="accent3"/>
              </a:buClr>
              <a:buFont typeface="Wingdings 2"/>
              <a:buAutoNum type="arabicPeriod"/>
              <a:defRPr/>
            </a:pPr>
            <a:r>
              <a:rPr lang="en-US" dirty="0" smtClean="0"/>
              <a:t>Analyze student data</a:t>
            </a:r>
          </a:p>
          <a:p>
            <a:pPr marL="514350" indent="-514350" fontAlgn="auto">
              <a:spcAft>
                <a:spcPts val="0"/>
              </a:spcAft>
              <a:buClr>
                <a:schemeClr val="accent3"/>
              </a:buClr>
              <a:buFont typeface="Wingdings 2"/>
              <a:buAutoNum type="arabicPeriod"/>
              <a:defRPr/>
            </a:pPr>
            <a:r>
              <a:rPr lang="en-US" dirty="0" smtClean="0"/>
              <a:t>Identify student needs</a:t>
            </a:r>
          </a:p>
          <a:p>
            <a:pPr marL="514350" indent="-514350" fontAlgn="auto">
              <a:spcAft>
                <a:spcPts val="0"/>
              </a:spcAft>
              <a:buClr>
                <a:schemeClr val="accent3"/>
              </a:buClr>
              <a:buFont typeface="Wingdings 2"/>
              <a:buAutoNum type="arabicPeriod"/>
              <a:defRPr/>
            </a:pPr>
            <a:r>
              <a:rPr lang="en-US" dirty="0" smtClean="0"/>
              <a:t>Categorize student needs</a:t>
            </a:r>
          </a:p>
          <a:p>
            <a:pPr marL="274320" indent="-274320" fontAlgn="auto">
              <a:spcAft>
                <a:spcPts val="0"/>
              </a:spcAft>
              <a:buClr>
                <a:schemeClr val="accent3"/>
              </a:buClr>
              <a:buFont typeface="Wingdings 2"/>
              <a:buNone/>
              <a:defRPr/>
            </a:pPr>
            <a:endParaRPr lang="en-US" dirty="0" smtClean="0"/>
          </a:p>
          <a:p>
            <a:pPr marL="514350" indent="-514350" fontAlgn="auto">
              <a:spcAft>
                <a:spcPts val="0"/>
              </a:spcAft>
              <a:buClr>
                <a:schemeClr val="accent3"/>
              </a:buClr>
              <a:buFont typeface="Wingdings 2"/>
              <a:buNone/>
              <a:defRPr/>
            </a:pP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smtClean="0"/>
              <a:t>New Hope Key Areas</a:t>
            </a:r>
          </a:p>
        </p:txBody>
      </p:sp>
      <p:sp>
        <p:nvSpPr>
          <p:cNvPr id="3" name="Content Placeholder 2"/>
          <p:cNvSpPr>
            <a:spLocks noGrp="1"/>
          </p:cNvSpPr>
          <p:nvPr>
            <p:ph idx="1"/>
          </p:nvPr>
        </p:nvSpPr>
        <p:spPr/>
        <p:txBody>
          <a:bodyPr/>
          <a:lstStyle/>
          <a:p>
            <a:r>
              <a:rPr lang="en-US" dirty="0" smtClean="0"/>
              <a:t>Mentor Program</a:t>
            </a:r>
          </a:p>
          <a:p>
            <a:r>
              <a:rPr lang="en-US" dirty="0" smtClean="0"/>
              <a:t>Assessment </a:t>
            </a:r>
          </a:p>
          <a:p>
            <a:r>
              <a:rPr lang="en-US" dirty="0" smtClean="0"/>
              <a:t>Reading initiative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gn="ctr"/>
            <a:r>
              <a:rPr lang="en-US" dirty="0" smtClean="0"/>
              <a:t>WFSG in Action</a:t>
            </a:r>
          </a:p>
        </p:txBody>
      </p:sp>
      <p:sp>
        <p:nvSpPr>
          <p:cNvPr id="22531" name="Content Placeholder 2"/>
          <p:cNvSpPr>
            <a:spLocks noGrp="1"/>
          </p:cNvSpPr>
          <p:nvPr>
            <p:ph idx="1"/>
          </p:nvPr>
        </p:nvSpPr>
        <p:spPr/>
        <p:txBody>
          <a:bodyPr>
            <a:normAutofit fontScale="92500" lnSpcReduction="20000"/>
          </a:bodyPr>
          <a:lstStyle/>
          <a:p>
            <a:r>
              <a:rPr lang="en-US" dirty="0" smtClean="0"/>
              <a:t>Teacher groups of 3 – 5 people are established</a:t>
            </a:r>
          </a:p>
          <a:p>
            <a:r>
              <a:rPr lang="en-US" dirty="0" smtClean="0"/>
              <a:t>The groups focus on the student needs identified in the District Improvement Plan and SWOTS.</a:t>
            </a:r>
          </a:p>
          <a:p>
            <a:r>
              <a:rPr lang="en-US" dirty="0" smtClean="0"/>
              <a:t>An action plan is created by the group.  The teachers collaborate to identify instructional techniques that will target the areas of need. </a:t>
            </a:r>
          </a:p>
          <a:p>
            <a:r>
              <a:rPr lang="en-US" dirty="0" smtClean="0"/>
              <a:t>Individual teachers attempt these techniques in their classrooms and then report back to the group.  </a:t>
            </a:r>
          </a:p>
          <a:p>
            <a:r>
              <a:rPr lang="en-US" dirty="0" smtClean="0"/>
              <a:t>The effective techniques are then shared with the whole faculty/district. </a:t>
            </a:r>
          </a:p>
        </p:txBody>
      </p:sp>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lgn="ctr"/>
            <a:r>
              <a:rPr lang="en-US" dirty="0" smtClean="0"/>
              <a:t>Where are we now?	</a:t>
            </a:r>
          </a:p>
        </p:txBody>
      </p:sp>
      <p:sp>
        <p:nvSpPr>
          <p:cNvPr id="23555" name="Content Placeholder 2"/>
          <p:cNvSpPr>
            <a:spLocks noGrp="1"/>
          </p:cNvSpPr>
          <p:nvPr>
            <p:ph idx="1"/>
          </p:nvPr>
        </p:nvSpPr>
        <p:spPr/>
        <p:txBody>
          <a:bodyPr/>
          <a:lstStyle/>
          <a:p>
            <a:r>
              <a:rPr lang="en-US" dirty="0" smtClean="0"/>
              <a:t>Initial District assessment (SWOTS) -- completed</a:t>
            </a:r>
          </a:p>
          <a:p>
            <a:r>
              <a:rPr lang="en-US" dirty="0" smtClean="0"/>
              <a:t>Vision and Mission Statements -- revised</a:t>
            </a:r>
          </a:p>
          <a:p>
            <a:r>
              <a:rPr lang="en-US" dirty="0" smtClean="0"/>
              <a:t>The 2009-2010 Improvement Plan was approved by PDE</a:t>
            </a:r>
          </a:p>
          <a:p>
            <a:r>
              <a:rPr lang="en-US" dirty="0" smtClean="0"/>
              <a:t>All district and building level administrators have attended WFSG training.</a:t>
            </a:r>
          </a:p>
          <a:p>
            <a:r>
              <a:rPr lang="en-US" dirty="0" smtClean="0"/>
              <a:t>Performance Tracker has been purchased</a:t>
            </a:r>
          </a:p>
        </p:txBody>
      </p:sp>
    </p:spTree>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lgn="ctr"/>
            <a:r>
              <a:rPr lang="en-US" dirty="0" smtClean="0"/>
              <a:t>What happens next?</a:t>
            </a:r>
          </a:p>
        </p:txBody>
      </p:sp>
      <p:sp>
        <p:nvSpPr>
          <p:cNvPr id="3" name="Content Placeholder 2"/>
          <p:cNvSpPr>
            <a:spLocks noGrp="1"/>
          </p:cNvSpPr>
          <p:nvPr>
            <p:ph idx="1"/>
          </p:nvPr>
        </p:nvSpPr>
        <p:spPr/>
        <p:txBody>
          <a:bodyPr>
            <a:normAutofit fontScale="85000" lnSpcReduction="10000"/>
          </a:bodyPr>
          <a:lstStyle/>
          <a:p>
            <a:pPr marL="274320" indent="-274320" fontAlgn="auto">
              <a:spcAft>
                <a:spcPts val="0"/>
              </a:spcAft>
              <a:buClr>
                <a:schemeClr val="accent3"/>
              </a:buClr>
              <a:buFont typeface="Wingdings 2"/>
              <a:buNone/>
              <a:defRPr/>
            </a:pPr>
            <a:r>
              <a:rPr lang="en-US" dirty="0" smtClean="0"/>
              <a:t>Professional Development:</a:t>
            </a:r>
          </a:p>
          <a:p>
            <a:pPr marL="274320" indent="-274320" fontAlgn="auto">
              <a:spcAft>
                <a:spcPts val="0"/>
              </a:spcAft>
              <a:buClr>
                <a:schemeClr val="accent3"/>
              </a:buClr>
              <a:buFont typeface="Wingdings 2"/>
              <a:buChar char=""/>
              <a:defRPr/>
            </a:pPr>
            <a:r>
              <a:rPr lang="en-US" dirty="0" smtClean="0"/>
              <a:t>A core group of teachers from each building will attend PLC/WFSG training institute in December 2010.</a:t>
            </a:r>
          </a:p>
          <a:p>
            <a:pPr marL="274320" indent="-274320" fontAlgn="auto">
              <a:spcAft>
                <a:spcPts val="0"/>
              </a:spcAft>
              <a:buClr>
                <a:schemeClr val="accent3"/>
              </a:buClr>
              <a:buFont typeface="Wingdings 2"/>
              <a:buChar char=""/>
              <a:defRPr/>
            </a:pPr>
            <a:r>
              <a:rPr lang="en-US" dirty="0" smtClean="0"/>
              <a:t>Pilot PLC/WFSG teams will begin working as a PLC during the remainder of the 10-11 SY.  </a:t>
            </a:r>
          </a:p>
          <a:p>
            <a:pPr marL="274320" indent="-274320" fontAlgn="auto">
              <a:spcAft>
                <a:spcPts val="0"/>
              </a:spcAft>
              <a:buClr>
                <a:schemeClr val="accent3"/>
              </a:buClr>
              <a:buFont typeface="Wingdings 2"/>
              <a:buChar char=""/>
              <a:defRPr/>
            </a:pPr>
            <a:r>
              <a:rPr lang="en-US" dirty="0" smtClean="0"/>
              <a:t>Pilot team data will be shared District wide in June.</a:t>
            </a:r>
          </a:p>
          <a:p>
            <a:pPr marL="274320" indent="-274320" fontAlgn="auto">
              <a:spcAft>
                <a:spcPts val="0"/>
              </a:spcAft>
              <a:buClr>
                <a:schemeClr val="accent3"/>
              </a:buClr>
              <a:buFont typeface="Wingdings 2"/>
              <a:buChar char=""/>
              <a:defRPr/>
            </a:pPr>
            <a:r>
              <a:rPr lang="en-US" dirty="0" smtClean="0"/>
              <a:t>The pilot team  will train the remaining teachers in the New Hope SD during the Summer 2011 PD institute.</a:t>
            </a:r>
          </a:p>
          <a:p>
            <a:pPr marL="274320" indent="-274320" fontAlgn="auto">
              <a:spcAft>
                <a:spcPts val="0"/>
              </a:spcAft>
              <a:buClr>
                <a:schemeClr val="accent3"/>
              </a:buClr>
              <a:buFont typeface="Wingdings 2"/>
              <a:buChar char=""/>
              <a:defRPr/>
            </a:pPr>
            <a:r>
              <a:rPr lang="en-US" dirty="0" smtClean="0"/>
              <a:t>Full implementation – August 2011. </a:t>
            </a:r>
            <a:endParaRPr lang="en-US" dirty="0"/>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nvSpPr>
        <p:spPr>
          <a:xfrm>
            <a:off x="597586" y="642551"/>
            <a:ext cx="8111067" cy="5693866"/>
          </a:xfrm>
          <a:prstGeom prst="rect">
            <a:avLst/>
          </a:prstGeom>
          <a:noFill/>
        </p:spPr>
        <p:txBody>
          <a:bodyPr wrap="square" rtlCol="0">
            <a:spAutoFit/>
          </a:bodyPr>
          <a:lstStyle/>
          <a:p>
            <a:r>
              <a:rPr lang="en-US" sz="3600" b="1" u="sng" spc="600" dirty="0" smtClean="0">
                <a:latin typeface="Palatino"/>
                <a:cs typeface="Palatino"/>
              </a:rPr>
              <a:t>Vision Statement:</a:t>
            </a:r>
          </a:p>
          <a:p>
            <a:endParaRPr lang="en-US" sz="2400" b="1" dirty="0" smtClean="0">
              <a:latin typeface="Palatino"/>
              <a:cs typeface="Palatino"/>
            </a:endParaRPr>
          </a:p>
          <a:p>
            <a:r>
              <a:rPr lang="en-US" sz="2000" b="1" dirty="0" smtClean="0">
                <a:latin typeface="Palatino"/>
                <a:cs typeface="Palatino"/>
              </a:rPr>
              <a:t>At New Hope School District all decisions, policies and resources support engaged learning and student achievement in an environment that promotes personal excellence, respect, diversity and civic responsibility every day to enable students to become contributing members of society and successful participants in the global economy.</a:t>
            </a:r>
          </a:p>
          <a:p>
            <a:endParaRPr lang="en-US" sz="2400" b="1" dirty="0" smtClean="0">
              <a:latin typeface="Palatino"/>
              <a:cs typeface="Palatino"/>
            </a:endParaRPr>
          </a:p>
          <a:p>
            <a:r>
              <a:rPr lang="en-US" sz="3600" b="1" u="sng" spc="600" dirty="0" smtClean="0">
                <a:latin typeface="Palatino"/>
                <a:cs typeface="Palatino"/>
              </a:rPr>
              <a:t>Mission Statement:</a:t>
            </a:r>
          </a:p>
          <a:p>
            <a:endParaRPr lang="en-US" sz="2400" b="1" dirty="0" smtClean="0">
              <a:latin typeface="Palatino"/>
              <a:cs typeface="Palatino"/>
            </a:endParaRPr>
          </a:p>
          <a:p>
            <a:r>
              <a:rPr lang="en-US" sz="2000" b="1" dirty="0" smtClean="0">
                <a:latin typeface="Palatino"/>
                <a:cs typeface="Palatino"/>
              </a:rPr>
              <a:t>The New Hope School District is an organization of caring professionals committed to providing a safe, student-centered learning environment that ensures each child has an opportunity to create his/her destiny through collaboration with families and the community.</a:t>
            </a:r>
            <a:endParaRPr lang="en-US" sz="2000" dirty="0">
              <a:latin typeface="Palatino"/>
              <a:cs typeface="Palatino"/>
            </a:endParaRPr>
          </a:p>
        </p:txBody>
      </p:sp>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3" name="Content Placeholder 2"/>
          <p:cNvSpPr>
            <a:spLocks noGrp="1"/>
          </p:cNvSpPr>
          <p:nvPr>
            <p:ph idx="1"/>
          </p:nvPr>
        </p:nvSpPr>
        <p:spPr/>
        <p:txBody>
          <a:bodyPr/>
          <a:lstStyle/>
          <a:p>
            <a:pPr algn="ctr">
              <a:buFont typeface="Wingdings 2" pitchFamily="18" charset="2"/>
              <a:buNone/>
            </a:pPr>
            <a:r>
              <a:rPr lang="en-US" sz="4000" b="1" dirty="0" smtClean="0"/>
              <a:t>“Coming together is a beginning. Keeping together is progress. Working together is success.”</a:t>
            </a:r>
          </a:p>
          <a:p>
            <a:pPr algn="ctr">
              <a:buFont typeface="Wingdings 2" pitchFamily="18" charset="2"/>
              <a:buNone/>
            </a:pPr>
            <a:r>
              <a:rPr lang="en-US" sz="2000" b="1" dirty="0" smtClean="0"/>
              <a:t>- Henry Ford</a:t>
            </a:r>
          </a:p>
          <a:p>
            <a:pPr algn="ctr">
              <a:buFont typeface="Wingdings 2" pitchFamily="18" charset="2"/>
              <a:buNone/>
            </a:pPr>
            <a:endParaRPr lang="en-US" dirty="0" smtClean="0"/>
          </a:p>
        </p:txBody>
      </p:sp>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fontAlgn="auto">
              <a:spcAft>
                <a:spcPts val="0"/>
              </a:spcAft>
              <a:defRPr/>
            </a:pPr>
            <a:r>
              <a:rPr lang="en-US" dirty="0" smtClean="0"/>
              <a:t>QUESTIONS?</a:t>
            </a:r>
            <a:endParaRPr lang="en-US" dirty="0"/>
          </a:p>
        </p:txBody>
      </p:sp>
    </p:spTree>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676791"/>
            <a:ext cx="7772400" cy="830734"/>
          </a:xfrm>
        </p:spPr>
        <p:txBody>
          <a:bodyPr/>
          <a:lstStyle/>
          <a:p>
            <a:pPr algn="ctr" fontAlgn="auto">
              <a:spcAft>
                <a:spcPts val="0"/>
              </a:spcAft>
              <a:defRPr/>
            </a:pPr>
            <a:r>
              <a:rPr dirty="0" smtClean="0"/>
              <a:t>RESOURCES	</a:t>
            </a:r>
            <a:endParaRPr dirty="0"/>
          </a:p>
        </p:txBody>
      </p:sp>
      <p:sp>
        <p:nvSpPr>
          <p:cNvPr id="3" name="Text Placeholder 2"/>
          <p:cNvSpPr>
            <a:spLocks noGrp="1"/>
          </p:cNvSpPr>
          <p:nvPr>
            <p:ph type="body" idx="1"/>
          </p:nvPr>
        </p:nvSpPr>
        <p:spPr>
          <a:xfrm>
            <a:off x="722313" y="1507525"/>
            <a:ext cx="7772400" cy="4819135"/>
          </a:xfrm>
        </p:spPr>
        <p:txBody>
          <a:bodyPr>
            <a:normAutofit fontScale="85000" lnSpcReduction="10000"/>
          </a:bodyPr>
          <a:lstStyle/>
          <a:p>
            <a:pPr marL="457200" indent="-457200" fontAlgn="auto">
              <a:spcAft>
                <a:spcPts val="0"/>
              </a:spcAft>
              <a:buClr>
                <a:schemeClr val="accent3"/>
              </a:buClr>
              <a:defRPr/>
            </a:pPr>
            <a:endParaRPr lang="en-US" dirty="0" smtClean="0">
              <a:solidFill>
                <a:schemeClr val="tx1"/>
              </a:solidFill>
            </a:endParaRPr>
          </a:p>
          <a:p>
            <a:pPr marL="457200" indent="-457200" fontAlgn="auto">
              <a:spcAft>
                <a:spcPts val="0"/>
              </a:spcAft>
              <a:buClr>
                <a:schemeClr val="accent3"/>
              </a:buClr>
              <a:defRPr/>
            </a:pPr>
            <a:endParaRPr lang="en-US" dirty="0" smtClean="0">
              <a:solidFill>
                <a:schemeClr val="tx1"/>
              </a:solidFill>
            </a:endParaRPr>
          </a:p>
          <a:p>
            <a:pPr marL="457200" indent="-457200" fontAlgn="auto">
              <a:spcAft>
                <a:spcPts val="0"/>
              </a:spcAft>
              <a:buClr>
                <a:schemeClr val="accent3"/>
              </a:buClr>
              <a:defRPr/>
            </a:pPr>
            <a:r>
              <a:rPr lang="en-US" dirty="0" smtClean="0">
                <a:solidFill>
                  <a:schemeClr val="tx1"/>
                </a:solidFill>
              </a:rPr>
              <a:t>1.  DuFour, R., Dufour, R., Eaker, R., &amp; Many (2006) Learning by doing: A </a:t>
            </a:r>
          </a:p>
          <a:p>
            <a:pPr marL="457200" indent="-457200" fontAlgn="auto">
              <a:spcAft>
                <a:spcPts val="0"/>
              </a:spcAft>
              <a:buClr>
                <a:schemeClr val="accent3"/>
              </a:buClr>
              <a:defRPr/>
            </a:pPr>
            <a:r>
              <a:rPr lang="en-US" dirty="0" smtClean="0">
                <a:solidFill>
                  <a:schemeClr val="tx1"/>
                </a:solidFill>
              </a:rPr>
              <a:t>	handbook for professional learning Communities at work., (2-4).</a:t>
            </a:r>
          </a:p>
          <a:p>
            <a:pPr fontAlgn="auto">
              <a:spcAft>
                <a:spcPts val="0"/>
              </a:spcAft>
              <a:buClr>
                <a:schemeClr val="accent3"/>
              </a:buClr>
              <a:buFont typeface="Wingdings 2"/>
              <a:buNone/>
              <a:defRPr/>
            </a:pPr>
            <a:endParaRPr lang="en-US" dirty="0" smtClean="0">
              <a:solidFill>
                <a:schemeClr val="tx1"/>
              </a:solidFill>
            </a:endParaRPr>
          </a:p>
          <a:p>
            <a:pPr marL="457200" indent="-457200" fontAlgn="auto">
              <a:spcAft>
                <a:spcPts val="0"/>
              </a:spcAft>
              <a:buClr>
                <a:schemeClr val="accent3"/>
              </a:buClr>
              <a:defRPr/>
            </a:pPr>
            <a:r>
              <a:rPr lang="en-US" dirty="0" smtClean="0">
                <a:solidFill>
                  <a:schemeClr val="tx1"/>
                </a:solidFill>
              </a:rPr>
              <a:t>2. Dufour, R. (2004). What is a professional learning community? </a:t>
            </a:r>
            <a:r>
              <a:rPr lang="en-US" i="1" dirty="0" smtClean="0">
                <a:solidFill>
                  <a:schemeClr val="tx1"/>
                </a:solidFill>
              </a:rPr>
              <a:t>Educational </a:t>
            </a:r>
          </a:p>
          <a:p>
            <a:pPr marL="457200" indent="-457200" fontAlgn="auto">
              <a:spcAft>
                <a:spcPts val="0"/>
              </a:spcAft>
              <a:buClr>
                <a:schemeClr val="accent3"/>
              </a:buClr>
              <a:defRPr/>
            </a:pPr>
            <a:r>
              <a:rPr lang="en-US" i="1" dirty="0" smtClean="0">
                <a:solidFill>
                  <a:schemeClr val="tx1"/>
                </a:solidFill>
              </a:rPr>
              <a:t>	Leadership, May, 2004, 8-11.</a:t>
            </a:r>
          </a:p>
          <a:p>
            <a:pPr marL="457200" indent="-457200" fontAlgn="auto">
              <a:spcAft>
                <a:spcPts val="0"/>
              </a:spcAft>
              <a:buClr>
                <a:schemeClr val="accent3"/>
              </a:buClr>
              <a:defRPr/>
            </a:pPr>
            <a:endParaRPr lang="en-US" i="1" dirty="0" smtClean="0">
              <a:solidFill>
                <a:schemeClr val="tx1"/>
              </a:solidFill>
            </a:endParaRPr>
          </a:p>
          <a:p>
            <a:pPr marL="457200" indent="-457200" fontAlgn="auto">
              <a:spcAft>
                <a:spcPts val="0"/>
              </a:spcAft>
              <a:buClr>
                <a:schemeClr val="accent3"/>
              </a:buClr>
              <a:buFont typeface="Wingdings 2"/>
              <a:buNone/>
              <a:defRPr/>
            </a:pPr>
            <a:r>
              <a:rPr lang="en-US" dirty="0" smtClean="0">
                <a:solidFill>
                  <a:schemeClr val="tx1"/>
                </a:solidFill>
              </a:rPr>
              <a:t>3. Murphy, C. and Lick, D. (2005). </a:t>
            </a:r>
            <a:r>
              <a:rPr lang="en-US" i="1" dirty="0" smtClean="0">
                <a:solidFill>
                  <a:schemeClr val="tx1"/>
                </a:solidFill>
              </a:rPr>
              <a:t>Whole-Faculty Study Groups: Professional Learning Communities That Target Student Learning</a:t>
            </a:r>
            <a:r>
              <a:rPr lang="en-US" dirty="0" smtClean="0">
                <a:solidFill>
                  <a:schemeClr val="tx1"/>
                </a:solidFill>
              </a:rPr>
              <a:t>. Thousand Oaks, CA: Corwin Press.</a:t>
            </a:r>
          </a:p>
          <a:p>
            <a:pPr marL="457200" indent="-457200" fontAlgn="auto">
              <a:spcAft>
                <a:spcPts val="0"/>
              </a:spcAft>
              <a:buClr>
                <a:schemeClr val="accent3"/>
              </a:buClr>
              <a:buFont typeface="Wingdings 2"/>
              <a:buAutoNum type="arabicPeriod"/>
              <a:defRPr/>
            </a:pPr>
            <a:endParaRPr lang="en-US" dirty="0" smtClean="0">
              <a:solidFill>
                <a:schemeClr val="tx1"/>
              </a:solidFill>
            </a:endParaRPr>
          </a:p>
          <a:p>
            <a:pPr marL="457200" indent="-457200" fontAlgn="auto">
              <a:spcAft>
                <a:spcPts val="0"/>
              </a:spcAft>
              <a:buClr>
                <a:schemeClr val="accent3"/>
              </a:buClr>
              <a:buFont typeface="Wingdings 2"/>
              <a:buNone/>
              <a:defRPr/>
            </a:pPr>
            <a:r>
              <a:rPr lang="en-US" dirty="0" smtClean="0">
                <a:solidFill>
                  <a:schemeClr val="tx1"/>
                </a:solidFill>
              </a:rPr>
              <a:t>4. Murphy, C. and Lick, D (2006). </a:t>
            </a:r>
            <a:r>
              <a:rPr lang="en-US" i="1" dirty="0" smtClean="0">
                <a:solidFill>
                  <a:schemeClr val="tx1"/>
                </a:solidFill>
              </a:rPr>
              <a:t>The Whole-Faculty Study Groups Field book: Lessons Learned and Best Practices From Classrooms, Districts, and Schools.</a:t>
            </a:r>
            <a:r>
              <a:rPr lang="en-US" dirty="0" smtClean="0">
                <a:solidFill>
                  <a:schemeClr val="tx1"/>
                </a:solidFill>
              </a:rPr>
              <a:t> Thousand Oaks, CA: Corwin Press. </a:t>
            </a:r>
          </a:p>
          <a:p>
            <a:pPr marL="457200" indent="-457200" fontAlgn="auto">
              <a:spcAft>
                <a:spcPts val="0"/>
              </a:spcAft>
              <a:buClr>
                <a:schemeClr val="accent3"/>
              </a:buClr>
              <a:buFont typeface="Wingdings 2"/>
              <a:buNone/>
              <a:defRPr/>
            </a:pPr>
            <a:endParaRPr lang="en-US" dirty="0" smtClean="0">
              <a:solidFill>
                <a:schemeClr val="tx1"/>
              </a:solidFill>
            </a:endParaRPr>
          </a:p>
          <a:p>
            <a:pPr fontAlgn="auto">
              <a:spcAft>
                <a:spcPts val="0"/>
              </a:spcAft>
              <a:buClr>
                <a:schemeClr val="accent3"/>
              </a:buClr>
              <a:buFont typeface="Wingdings 2"/>
              <a:buNone/>
              <a:defRPr/>
            </a:pPr>
            <a:r>
              <a:rPr lang="en-US" dirty="0" smtClean="0">
                <a:solidFill>
                  <a:schemeClr val="tx1"/>
                </a:solidFill>
              </a:rPr>
              <a:t>5. Piercey, D. (2010) Why don’t teacher collaborate? A leadership conundrum. </a:t>
            </a:r>
            <a:r>
              <a:rPr lang="en-US" i="1" dirty="0" smtClean="0">
                <a:solidFill>
                  <a:schemeClr val="tx1"/>
                </a:solidFill>
              </a:rPr>
              <a:t>Phi </a:t>
            </a:r>
          </a:p>
          <a:p>
            <a:pPr fontAlgn="auto">
              <a:spcAft>
                <a:spcPts val="0"/>
              </a:spcAft>
              <a:buClr>
                <a:schemeClr val="accent3"/>
              </a:buClr>
              <a:buFont typeface="Wingdings 2"/>
              <a:buNone/>
              <a:defRPr/>
            </a:pPr>
            <a:r>
              <a:rPr lang="en-US" i="1" dirty="0" smtClean="0">
                <a:solidFill>
                  <a:schemeClr val="tx1"/>
                </a:solidFill>
              </a:rPr>
              <a:t>	Delta Kappan</a:t>
            </a:r>
            <a:r>
              <a:rPr lang="en-US" dirty="0" smtClean="0">
                <a:solidFill>
                  <a:schemeClr val="tx1"/>
                </a:solidFill>
              </a:rPr>
              <a:t>,92(1), 54-56.</a:t>
            </a:r>
          </a:p>
          <a:p>
            <a:pPr marL="457200" indent="-457200" fontAlgn="auto">
              <a:spcAft>
                <a:spcPts val="0"/>
              </a:spcAft>
              <a:buClr>
                <a:schemeClr val="accent3"/>
              </a:buClr>
              <a:buFont typeface="Wingdings 2"/>
              <a:buNone/>
              <a:defRPr/>
            </a:pPr>
            <a:endParaRPr lang="en-US" dirty="0" smtClean="0">
              <a:solidFill>
                <a:schemeClr val="tx1"/>
              </a:solidFill>
            </a:endParaRPr>
          </a:p>
          <a:p>
            <a:pPr marL="457200" indent="-457200" fontAlgn="auto">
              <a:spcAft>
                <a:spcPts val="0"/>
              </a:spcAft>
              <a:buClr>
                <a:schemeClr val="accent3"/>
              </a:buClr>
              <a:buFont typeface="Wingdings 2"/>
              <a:buAutoNum type="arabicPeriod"/>
              <a:defRPr/>
            </a:pPr>
            <a:endParaRPr lang="en-US" dirty="0" smtClean="0">
              <a:solidFill>
                <a:schemeClr val="tx1"/>
              </a:solidFill>
            </a:endParaRPr>
          </a:p>
        </p:txBody>
      </p:sp>
    </p:spTree>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NH Logo.eps"/>
          <p:cNvPicPr>
            <a:picLocks noChangeAspect="1"/>
          </p:cNvPicPr>
          <p:nvPr/>
        </p:nvPicPr>
        <mc:AlternateContent>
          <mc:Choice xmlns:ma="http://schemas.microsoft.com/office/mac/drawingml/2008/main" Requires="ma">
            <p:blipFill>
              <a:blip r:embed="rId2">
                <a:lum bright="47000" contrast="-43000"/>
                <a:alphaModFix/>
              </a:blip>
              <a:stretch>
                <a:fillRect/>
              </a:stretch>
            </p:blipFill>
          </mc:Choice>
          <mc:Fallback>
            <p:blipFill>
              <a:blip r:embed="rId3">
                <a:lum bright="47000" contrast="-43000"/>
                <a:alphaModFix/>
              </a:blip>
              <a:stretch>
                <a:fillRect/>
              </a:stretch>
            </p:blipFill>
          </mc:Fallback>
        </mc:AlternateContent>
        <p:spPr>
          <a:xfrm>
            <a:off x="1602556" y="0"/>
            <a:ext cx="5938887" cy="6858000"/>
          </a:xfrm>
          <a:prstGeom prst="rect">
            <a:avLst/>
          </a:prstGeom>
        </p:spPr>
      </p:pic>
      <p:sp>
        <p:nvSpPr>
          <p:cNvPr id="3" name="TextBox 2"/>
          <p:cNvSpPr txBox="1"/>
          <p:nvPr/>
        </p:nvSpPr>
        <p:spPr>
          <a:xfrm>
            <a:off x="846667" y="1100685"/>
            <a:ext cx="7823200" cy="3908762"/>
          </a:xfrm>
          <a:prstGeom prst="rect">
            <a:avLst/>
          </a:prstGeom>
          <a:noFill/>
        </p:spPr>
        <p:txBody>
          <a:bodyPr wrap="square" rtlCol="0">
            <a:spAutoFit/>
          </a:bodyPr>
          <a:lstStyle/>
          <a:p>
            <a:pPr algn="ctr"/>
            <a:r>
              <a:rPr lang="en-US" sz="6200" b="1" dirty="0" smtClean="0">
                <a:latin typeface="Bell MT"/>
                <a:cs typeface="Bell MT"/>
              </a:rPr>
              <a:t>NEW HOPE SCHOOL DISTRICT </a:t>
            </a:r>
          </a:p>
          <a:p>
            <a:pPr algn="ctr"/>
            <a:r>
              <a:rPr lang="en-US" sz="6200" b="1" dirty="0" smtClean="0">
                <a:latin typeface="Bell MT"/>
                <a:cs typeface="Bell MT"/>
              </a:rPr>
              <a:t>CURRICULUM INITIATIVE</a:t>
            </a:r>
            <a:endParaRPr lang="en-US" sz="6200" dirty="0">
              <a:latin typeface="Bell MT"/>
              <a:cs typeface="Bell MT"/>
            </a:endParaRPr>
          </a:p>
        </p:txBody>
      </p:sp>
      <p:sp>
        <p:nvSpPr>
          <p:cNvPr id="5" name="TextBox 4"/>
          <p:cNvSpPr txBox="1"/>
          <p:nvPr/>
        </p:nvSpPr>
        <p:spPr>
          <a:xfrm>
            <a:off x="5701975" y="5775867"/>
            <a:ext cx="2505814" cy="615553"/>
          </a:xfrm>
          <a:prstGeom prst="rect">
            <a:avLst/>
          </a:prstGeom>
          <a:noFill/>
        </p:spPr>
        <p:txBody>
          <a:bodyPr wrap="none" rtlCol="0">
            <a:spAutoFit/>
          </a:bodyPr>
          <a:lstStyle/>
          <a:p>
            <a:r>
              <a:rPr lang="en-US" sz="3400" dirty="0" smtClean="0"/>
              <a:t>Anne Hoover</a:t>
            </a:r>
            <a:endParaRPr lang="en-US" sz="3400" dirty="0"/>
          </a:p>
        </p:txBody>
      </p:sp>
    </p:spTree>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ln>
            <a:solidFill>
              <a:schemeClr val="accent1"/>
            </a:solidFill>
          </a:ln>
        </p:spPr>
        <p:txBody>
          <a:bodyPr>
            <a:noAutofit/>
          </a:bodyPr>
          <a:lstStyle/>
          <a:p>
            <a:r>
              <a:rPr lang="en-US" sz="3600" b="1" dirty="0" smtClean="0">
                <a:solidFill>
                  <a:schemeClr val="accent6">
                    <a:lumMod val="75000"/>
                  </a:schemeClr>
                </a:solidFill>
              </a:rPr>
              <a:t>ISLLC Standards Components Addressed by the Reading Workshop Initiative</a:t>
            </a:r>
            <a:endParaRPr lang="en-US" sz="3600" dirty="0">
              <a:solidFill>
                <a:schemeClr val="accent6">
                  <a:lumMod val="75000"/>
                </a:schemeClr>
              </a:solidFill>
            </a:endParaRPr>
          </a:p>
        </p:txBody>
      </p:sp>
      <p:sp>
        <p:nvSpPr>
          <p:cNvPr id="4" name="Text Placeholder 3"/>
          <p:cNvSpPr>
            <a:spLocks noGrp="1"/>
          </p:cNvSpPr>
          <p:nvPr>
            <p:ph type="body" idx="1"/>
          </p:nvPr>
        </p:nvSpPr>
        <p:spPr>
          <a:xfrm>
            <a:off x="270937" y="1535113"/>
            <a:ext cx="2688163" cy="639762"/>
          </a:xfrm>
          <a:blipFill rotWithShape="1">
            <a:blip r:embed="rId2" cstate="print">
              <a:alphaModFix amt="75000"/>
            </a:blip>
            <a:tile tx="0" ty="0" sx="100000" sy="100000" flip="none" algn="tl"/>
          </a:blipFill>
        </p:spPr>
        <p:txBody>
          <a:bodyPr>
            <a:normAutofit fontScale="85000" lnSpcReduction="20000"/>
          </a:bodyPr>
          <a:lstStyle/>
          <a:p>
            <a:r>
              <a:rPr lang="en-US" dirty="0" smtClean="0"/>
              <a:t>Standard 1: The Vision of Learning</a:t>
            </a:r>
            <a:endParaRPr lang="en-US" dirty="0"/>
          </a:p>
        </p:txBody>
      </p:sp>
      <p:sp>
        <p:nvSpPr>
          <p:cNvPr id="5" name="Content Placeholder 4"/>
          <p:cNvSpPr>
            <a:spLocks noGrp="1"/>
          </p:cNvSpPr>
          <p:nvPr>
            <p:ph sz="half" idx="2"/>
          </p:nvPr>
        </p:nvSpPr>
        <p:spPr>
          <a:xfrm>
            <a:off x="270937" y="2174875"/>
            <a:ext cx="2688163" cy="3951288"/>
          </a:xfrm>
          <a:blipFill rotWithShape="1">
            <a:blip r:embed="rId2" cstate="print">
              <a:alphaModFix amt="75000"/>
            </a:blip>
            <a:tile tx="0" ty="0" sx="100000" sy="100000" flip="none" algn="tl"/>
          </a:blipFill>
        </p:spPr>
        <p:txBody>
          <a:bodyPr>
            <a:normAutofit fontScale="92500" lnSpcReduction="10000"/>
          </a:bodyPr>
          <a:lstStyle/>
          <a:p>
            <a:pPr>
              <a:buNone/>
            </a:pPr>
            <a:r>
              <a:rPr lang="en-US" sz="1600" i="1" dirty="0" smtClean="0"/>
              <a:t>        Facilitating the development, articulation, implementation and stewardship of a school or district vision of learning that is shared and supported by the school community by</a:t>
            </a:r>
          </a:p>
          <a:p>
            <a:r>
              <a:rPr lang="en-US" sz="1600" dirty="0" smtClean="0"/>
              <a:t>1.17 --Developing the vision</a:t>
            </a:r>
          </a:p>
          <a:p>
            <a:r>
              <a:rPr lang="en-US" sz="1600" dirty="0" smtClean="0"/>
              <a:t>1.19 -- Communicating the vision </a:t>
            </a:r>
          </a:p>
          <a:p>
            <a:r>
              <a:rPr lang="en-US" sz="1600" dirty="0" smtClean="0"/>
              <a:t>1.22 -- Implementing plans to achieve goals</a:t>
            </a:r>
          </a:p>
          <a:p>
            <a:r>
              <a:rPr lang="en-US" sz="1600" dirty="0" smtClean="0"/>
              <a:t>1.23 -- Using data to develop goals</a:t>
            </a:r>
          </a:p>
          <a:p>
            <a:r>
              <a:rPr lang="en-US" sz="1600" dirty="0" smtClean="0"/>
              <a:t>1.28 -- Monitoring and evaluating</a:t>
            </a:r>
            <a:endParaRPr lang="en-US" sz="1600" dirty="0"/>
          </a:p>
        </p:txBody>
      </p:sp>
      <p:sp>
        <p:nvSpPr>
          <p:cNvPr id="8" name="Text Placeholder 3"/>
          <p:cNvSpPr>
            <a:spLocks noGrp="1"/>
          </p:cNvSpPr>
          <p:nvPr>
            <p:ph type="body" idx="1"/>
          </p:nvPr>
        </p:nvSpPr>
        <p:spPr>
          <a:xfrm>
            <a:off x="2959100" y="1535113"/>
            <a:ext cx="3086138" cy="639762"/>
          </a:xfrm>
          <a:blipFill rotWithShape="1">
            <a:blip r:embed="rId3" cstate="print">
              <a:alphaModFix amt="75000"/>
            </a:blip>
            <a:tile tx="0" ty="0" sx="100000" sy="100000" flip="none" algn="tl"/>
          </a:blipFill>
        </p:spPr>
        <p:txBody>
          <a:bodyPr>
            <a:normAutofit fontScale="85000" lnSpcReduction="20000"/>
          </a:bodyPr>
          <a:lstStyle/>
          <a:p>
            <a:r>
              <a:rPr lang="en-US" dirty="0" smtClean="0"/>
              <a:t>Standard 2: The Culture of Teaching and Learning</a:t>
            </a:r>
            <a:endParaRPr lang="en-US" dirty="0"/>
          </a:p>
        </p:txBody>
      </p:sp>
      <p:sp>
        <p:nvSpPr>
          <p:cNvPr id="9" name="Content Placeholder 4"/>
          <p:cNvSpPr>
            <a:spLocks noGrp="1"/>
          </p:cNvSpPr>
          <p:nvPr>
            <p:ph sz="half" idx="2"/>
          </p:nvPr>
        </p:nvSpPr>
        <p:spPr>
          <a:xfrm>
            <a:off x="2959100" y="2174875"/>
            <a:ext cx="3086138" cy="3951288"/>
          </a:xfrm>
          <a:blipFill rotWithShape="1">
            <a:blip r:embed="rId3" cstate="print">
              <a:alphaModFix amt="75000"/>
            </a:blip>
            <a:tile tx="0" ty="0" sx="100000" sy="100000" flip="none" algn="tl"/>
          </a:blipFill>
        </p:spPr>
        <p:txBody>
          <a:bodyPr>
            <a:normAutofit fontScale="92500"/>
          </a:bodyPr>
          <a:lstStyle/>
          <a:p>
            <a:pPr>
              <a:buNone/>
            </a:pPr>
            <a:r>
              <a:rPr lang="en-US" sz="1600" i="1" dirty="0" smtClean="0"/>
              <a:t>       Advocating, nurturing and sustaining a school culture and instructional program conducive to student learning and staff professional growth by</a:t>
            </a:r>
          </a:p>
          <a:p>
            <a:r>
              <a:rPr lang="en-US" sz="1600" dirty="0" smtClean="0"/>
              <a:t>2.29 –Promoting student growth</a:t>
            </a:r>
          </a:p>
          <a:p>
            <a:r>
              <a:rPr lang="en-US" sz="1600" dirty="0" smtClean="0"/>
              <a:t>2.34  -- Developing assessment strategies </a:t>
            </a:r>
          </a:p>
          <a:p>
            <a:r>
              <a:rPr lang="en-US" sz="1600" dirty="0" smtClean="0"/>
              <a:t>2.40 –Monitoring the student learning focus</a:t>
            </a:r>
          </a:p>
          <a:p>
            <a:r>
              <a:rPr lang="en-US" sz="1600" dirty="0" smtClean="0"/>
              <a:t>2.43 – Expecting lifelong learning</a:t>
            </a:r>
          </a:p>
          <a:p>
            <a:r>
              <a:rPr lang="en-US" sz="1600" dirty="0" smtClean="0"/>
              <a:t>2.44 – Using professional development</a:t>
            </a:r>
          </a:p>
          <a:p>
            <a:r>
              <a:rPr lang="en-US" sz="1600" dirty="0" smtClean="0"/>
              <a:t>2.55 –Having high expectations</a:t>
            </a:r>
          </a:p>
          <a:p>
            <a:r>
              <a:rPr lang="en-US" sz="1600" dirty="0" smtClean="0"/>
              <a:t>2.67 – Meeting students’ needs</a:t>
            </a:r>
          </a:p>
        </p:txBody>
      </p:sp>
      <p:sp>
        <p:nvSpPr>
          <p:cNvPr id="10" name="Text Placeholder 3"/>
          <p:cNvSpPr>
            <a:spLocks noGrp="1"/>
          </p:cNvSpPr>
          <p:nvPr>
            <p:ph type="body" idx="1"/>
          </p:nvPr>
        </p:nvSpPr>
        <p:spPr>
          <a:xfrm>
            <a:off x="6045238" y="1535113"/>
            <a:ext cx="2895562" cy="639762"/>
          </a:xfrm>
          <a:blipFill rotWithShape="1">
            <a:blip r:embed="rId4" cstate="print">
              <a:alphaModFix amt="75000"/>
            </a:blip>
            <a:tile tx="0" ty="0" sx="100000" sy="100000" flip="none" algn="tl"/>
          </a:blipFill>
        </p:spPr>
        <p:txBody>
          <a:bodyPr>
            <a:normAutofit fontScale="85000" lnSpcReduction="20000"/>
          </a:bodyPr>
          <a:lstStyle/>
          <a:p>
            <a:r>
              <a:rPr lang="en-US" dirty="0" smtClean="0"/>
              <a:t>Standard 3: The Management of Learning</a:t>
            </a:r>
            <a:endParaRPr lang="en-US" dirty="0"/>
          </a:p>
        </p:txBody>
      </p:sp>
      <p:sp>
        <p:nvSpPr>
          <p:cNvPr id="11" name="Content Placeholder 4"/>
          <p:cNvSpPr>
            <a:spLocks noGrp="1"/>
          </p:cNvSpPr>
          <p:nvPr>
            <p:ph sz="half" idx="2"/>
          </p:nvPr>
        </p:nvSpPr>
        <p:spPr>
          <a:xfrm>
            <a:off x="6045238" y="2174875"/>
            <a:ext cx="2895562" cy="3951288"/>
          </a:xfrm>
          <a:blipFill rotWithShape="1">
            <a:blip r:embed="rId4" cstate="print">
              <a:alphaModFix amt="75000"/>
            </a:blip>
            <a:tile tx="0" ty="0" sx="100000" sy="100000" flip="none" algn="tl"/>
          </a:blipFill>
        </p:spPr>
        <p:txBody>
          <a:bodyPr>
            <a:normAutofit fontScale="55000" lnSpcReduction="20000"/>
          </a:bodyPr>
          <a:lstStyle/>
          <a:p>
            <a:pPr>
              <a:buNone/>
            </a:pPr>
            <a:r>
              <a:rPr lang="en-US" i="1" dirty="0" smtClean="0">
                <a:latin typeface="Calibri (Body)"/>
                <a:cs typeface="Calibri (Body)"/>
              </a:rPr>
              <a:t>       Ensuring management of the organization, operations and resources for a safe, efficient and effective learning environment</a:t>
            </a:r>
          </a:p>
          <a:p>
            <a:r>
              <a:rPr lang="en-US" dirty="0" smtClean="0">
                <a:latin typeface="Calibri (Body)"/>
                <a:cs typeface="Calibri (Body)"/>
              </a:rPr>
              <a:t>3.76 -- Making management decisions to ensure successful teaching and learning</a:t>
            </a:r>
          </a:p>
          <a:p>
            <a:r>
              <a:rPr lang="en-US" dirty="0" smtClean="0">
                <a:latin typeface="Calibri (Body)"/>
                <a:cs typeface="Calibri (Body)"/>
              </a:rPr>
              <a:t>3.80 -- Supporting quality instruction and student learning</a:t>
            </a:r>
          </a:p>
          <a:p>
            <a:r>
              <a:rPr lang="en-US" dirty="0" smtClean="0">
                <a:latin typeface="Calibri (Body)"/>
                <a:cs typeface="Calibri (Body)"/>
              </a:rPr>
              <a:t>3.82 -- Creating a safe, healthy environment to ensure successful teaching and learning</a:t>
            </a:r>
          </a:p>
          <a:p>
            <a:r>
              <a:rPr lang="en-US" dirty="0" smtClean="0">
                <a:latin typeface="Calibri (Body)"/>
                <a:cs typeface="Calibri (Body)"/>
              </a:rPr>
              <a:t>3.84 -- Developing procedures to ensure successful teaching and learning</a:t>
            </a:r>
          </a:p>
          <a:p>
            <a:r>
              <a:rPr lang="en-US" dirty="0" smtClean="0">
                <a:latin typeface="Calibri (Body)"/>
                <a:cs typeface="Calibri (Body)"/>
              </a:rPr>
              <a:t>3.81 &amp; 3.96 -- Developing distributed leadership</a:t>
            </a:r>
          </a:p>
          <a:p>
            <a:r>
              <a:rPr lang="en-US" dirty="0" smtClean="0">
                <a:latin typeface="Calibri (Body)"/>
                <a:cs typeface="Calibri (Body)"/>
              </a:rPr>
              <a:t>3.92 -- Allocating resources to ensure successful teaching and learning</a:t>
            </a:r>
          </a:p>
        </p:txBody>
      </p:sp>
    </p:spTree>
  </p:cSld>
  <p:clrMapOvr>
    <a:masterClrMapping/>
  </p:clrMapOvr>
  <mc:AlternateContent xmlns:mp="http://schemas.microsoft.com/office/mac/powerpoint/2008/main">
    <mc:Choice Requires="mp">
      <mp:transition spd="med">
        <mp:cube/>
      </mp:transition>
    </mc:Choice>
    <mc:Fallback xmlns:mc="http://schemas.openxmlformats.org/markup-compatibility/2006" xmlns:p="http://schemas.openxmlformats.org/presentationml/2006/main" xmlns:r="http://schemas.openxmlformats.org/officeDocument/2006/relationships" xmlns:a="http://schemas.openxmlformats.org/drawingml/2006/main" xmlns="">
      <p:transition spd="med">
        <p:cover/>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nvSpPr>
        <p:spPr>
          <a:xfrm>
            <a:off x="651939" y="355600"/>
            <a:ext cx="7772400" cy="1261884"/>
          </a:xfrm>
          <a:prstGeom prst="rect">
            <a:avLst/>
          </a:prstGeom>
          <a:noFill/>
        </p:spPr>
        <p:txBody>
          <a:bodyPr wrap="square" rtlCol="0">
            <a:spAutoFit/>
          </a:bodyPr>
          <a:lstStyle/>
          <a:p>
            <a:pPr algn="ctr"/>
            <a:r>
              <a:rPr lang="en-US" sz="4400" b="1" dirty="0" smtClean="0"/>
              <a:t>SWOTS </a:t>
            </a:r>
          </a:p>
          <a:p>
            <a:pPr algn="ctr"/>
            <a:r>
              <a:rPr lang="en-US" sz="3200" b="1" dirty="0" smtClean="0"/>
              <a:t>Applicable to the Reading Workshop</a:t>
            </a:r>
            <a:endParaRPr lang="en-US" sz="3200" dirty="0"/>
          </a:p>
        </p:txBody>
      </p:sp>
      <p:sp>
        <p:nvSpPr>
          <p:cNvPr id="6" name="Content Placeholder 5"/>
          <p:cNvSpPr>
            <a:spLocks noGrp="1"/>
          </p:cNvSpPr>
          <p:nvPr>
            <p:ph sz="half" idx="2"/>
          </p:nvPr>
        </p:nvSpPr>
        <p:spPr>
          <a:xfrm>
            <a:off x="101607" y="1617484"/>
            <a:ext cx="2201333" cy="4192058"/>
          </a:xfrm>
          <a:solidFill>
            <a:schemeClr val="accent2">
              <a:lumMod val="40000"/>
              <a:lumOff val="60000"/>
              <a:alpha val="75000"/>
            </a:schemeClr>
          </a:solidFill>
          <a:ln w="57150" cap="rnd" cmpd="sng">
            <a:solidFill>
              <a:srgbClr val="FF0000"/>
            </a:solidFill>
            <a:bevel/>
          </a:ln>
        </p:spPr>
        <p:txBody>
          <a:bodyPr>
            <a:normAutofit fontScale="47500" lnSpcReduction="20000"/>
          </a:bodyPr>
          <a:lstStyle/>
          <a:p>
            <a:pPr algn="dist">
              <a:buNone/>
            </a:pPr>
            <a:r>
              <a:rPr lang="en-US" sz="4200" b="1" u="sng" dirty="0" smtClean="0"/>
              <a:t>Strengths</a:t>
            </a:r>
            <a:r>
              <a:rPr lang="en-US" b="1" dirty="0" smtClean="0"/>
              <a:t>  </a:t>
            </a:r>
          </a:p>
          <a:p>
            <a:pPr>
              <a:buNone/>
            </a:pPr>
            <a:endParaRPr lang="en-US" sz="2700" b="1" dirty="0" smtClean="0"/>
          </a:p>
          <a:p>
            <a:pPr>
              <a:buNone/>
            </a:pPr>
            <a:r>
              <a:rPr lang="en-US" sz="2700" b="1" dirty="0" smtClean="0"/>
              <a:t> Tradition  of  excellence  </a:t>
            </a:r>
          </a:p>
          <a:p>
            <a:pPr>
              <a:buNone/>
            </a:pPr>
            <a:endParaRPr lang="en-US" sz="2700" b="1" dirty="0" smtClean="0"/>
          </a:p>
          <a:p>
            <a:pPr>
              <a:buNone/>
            </a:pPr>
            <a:r>
              <a:rPr lang="en-US" sz="2700" b="1" dirty="0" smtClean="0"/>
              <a:t>Committed  staff</a:t>
            </a:r>
          </a:p>
          <a:p>
            <a:pPr>
              <a:buNone/>
            </a:pPr>
            <a:endParaRPr lang="en-US" sz="2700" b="1" dirty="0" smtClean="0"/>
          </a:p>
          <a:p>
            <a:pPr>
              <a:buNone/>
            </a:pPr>
            <a:r>
              <a:rPr lang="en-US" sz="2700" b="1" dirty="0" smtClean="0"/>
              <a:t>High expectations of professional growth through education/training for teachers</a:t>
            </a:r>
          </a:p>
          <a:p>
            <a:pPr>
              <a:buNone/>
            </a:pPr>
            <a:endParaRPr lang="en-US" sz="2700" b="1" dirty="0" smtClean="0"/>
          </a:p>
          <a:p>
            <a:pPr>
              <a:buNone/>
            </a:pPr>
            <a:r>
              <a:rPr lang="en-US" sz="2700" b="1" dirty="0" smtClean="0"/>
              <a:t>Opportunities for students to be civically involved</a:t>
            </a:r>
          </a:p>
          <a:p>
            <a:pPr>
              <a:buNone/>
            </a:pPr>
            <a:endParaRPr lang="en-US" sz="2700" b="1" dirty="0" smtClean="0"/>
          </a:p>
          <a:p>
            <a:pPr>
              <a:buNone/>
            </a:pPr>
            <a:r>
              <a:rPr lang="en-US" sz="2700" b="1" dirty="0" smtClean="0"/>
              <a:t>Parent Involvement</a:t>
            </a:r>
          </a:p>
          <a:p>
            <a:pPr>
              <a:buNone/>
            </a:pPr>
            <a:endParaRPr lang="en-US" sz="2700" b="1" dirty="0" smtClean="0"/>
          </a:p>
          <a:p>
            <a:pPr>
              <a:buNone/>
            </a:pPr>
            <a:r>
              <a:rPr lang="en-US" sz="2700" b="1" dirty="0" smtClean="0"/>
              <a:t>High standardized tests</a:t>
            </a:r>
          </a:p>
          <a:p>
            <a:pPr>
              <a:buNone/>
            </a:pPr>
            <a:endParaRPr lang="en-US" sz="2700" b="1" dirty="0" smtClean="0"/>
          </a:p>
          <a:p>
            <a:pPr>
              <a:buNone/>
            </a:pPr>
            <a:r>
              <a:rPr lang="en-US" sz="2700" b="1" dirty="0" smtClean="0"/>
              <a:t>Culturally strong ethnic groups/communities </a:t>
            </a:r>
            <a:r>
              <a:rPr lang="en-US" sz="2880" b="1" dirty="0" smtClean="0"/>
              <a:t> </a:t>
            </a:r>
          </a:p>
        </p:txBody>
      </p:sp>
      <p:sp>
        <p:nvSpPr>
          <p:cNvPr id="9" name="Content Placeholder 5"/>
          <p:cNvSpPr txBox="1">
            <a:spLocks/>
          </p:cNvSpPr>
          <p:nvPr/>
        </p:nvSpPr>
        <p:spPr>
          <a:xfrm>
            <a:off x="2336806" y="1617484"/>
            <a:ext cx="2201333" cy="4192058"/>
          </a:xfrm>
          <a:prstGeom prst="rect">
            <a:avLst/>
          </a:prstGeom>
          <a:solidFill>
            <a:schemeClr val="accent6">
              <a:lumMod val="40000"/>
              <a:lumOff val="60000"/>
              <a:alpha val="75000"/>
            </a:schemeClr>
          </a:solidFill>
          <a:ln w="57150" cap="rnd" cmpd="sng">
            <a:solidFill>
              <a:srgbClr val="3366FF"/>
            </a:solidFill>
            <a:bevel/>
          </a:ln>
        </p:spPr>
        <p:txBody>
          <a:bodyPr vert="horz" lIns="91440" tIns="45720" rIns="91440" bIns="45720" rtlCol="0">
            <a:normAutofit fontScale="92500"/>
          </a:bodyPr>
          <a:lstStyle/>
          <a:p>
            <a:pPr marL="342900" lvl="0" indent="-342900" algn="dist">
              <a:spcBef>
                <a:spcPct val="20000"/>
              </a:spcBef>
            </a:pPr>
            <a:r>
              <a:rPr lang="en-US" sz="2000" b="1" u="sng" dirty="0" smtClean="0"/>
              <a:t>Weaknesses</a:t>
            </a:r>
            <a:r>
              <a:rPr lang="en-US" sz="3027" b="1" u="sng" dirty="0" smtClean="0"/>
              <a:t> </a:t>
            </a:r>
          </a:p>
          <a:p>
            <a:pPr marL="342900" lvl="0" indent="-342900">
              <a:spcBef>
                <a:spcPct val="20000"/>
              </a:spcBef>
            </a:pPr>
            <a:r>
              <a:rPr lang="en-US" b="1" dirty="0" smtClean="0"/>
              <a:t> </a:t>
            </a:r>
          </a:p>
          <a:p>
            <a:pPr marL="342900" lvl="0" indent="-342900">
              <a:spcBef>
                <a:spcPct val="20000"/>
              </a:spcBef>
            </a:pPr>
            <a:r>
              <a:rPr lang="en-US" sz="1400" b="1" dirty="0" smtClean="0"/>
              <a:t>Blanketed  directives/policies from school board</a:t>
            </a:r>
          </a:p>
          <a:p>
            <a:pPr marL="342900" lvl="0" indent="-342900">
              <a:spcBef>
                <a:spcPct val="20000"/>
              </a:spcBef>
            </a:pPr>
            <a:endParaRPr lang="en-US" sz="1400" b="1" dirty="0" smtClean="0"/>
          </a:p>
          <a:p>
            <a:pPr marL="342900" lvl="0" indent="-342900">
              <a:spcBef>
                <a:spcPct val="20000"/>
              </a:spcBef>
            </a:pPr>
            <a:r>
              <a:rPr lang="en-US" sz="1400" b="1" dirty="0" smtClean="0"/>
              <a:t>Summative assessment is primary method of assessment</a:t>
            </a:r>
          </a:p>
          <a:p>
            <a:pPr marL="342900" lvl="0" indent="-342900">
              <a:spcBef>
                <a:spcPct val="20000"/>
              </a:spcBef>
            </a:pPr>
            <a:endParaRPr lang="en-US" sz="1400" b="1" dirty="0" smtClean="0"/>
          </a:p>
          <a:p>
            <a:pPr marL="342900" lvl="0" indent="-342900">
              <a:spcBef>
                <a:spcPct val="20000"/>
              </a:spcBef>
            </a:pPr>
            <a:r>
              <a:rPr lang="en-US" sz="1400" b="1" dirty="0" smtClean="0"/>
              <a:t>Student data not driving instruction</a:t>
            </a:r>
          </a:p>
          <a:p>
            <a:pPr marL="342900" lvl="0" indent="-342900">
              <a:spcBef>
                <a:spcPct val="20000"/>
              </a:spcBef>
            </a:pPr>
            <a:endParaRPr lang="en-US" sz="1400" b="1" dirty="0" smtClean="0"/>
          </a:p>
          <a:p>
            <a:pPr marL="342900" lvl="0" indent="-342900">
              <a:spcBef>
                <a:spcPct val="20000"/>
              </a:spcBef>
            </a:pPr>
            <a:r>
              <a:rPr lang="en-US" sz="1400" b="1" dirty="0" smtClean="0"/>
              <a:t>Outdated  curriculum/textbooks </a:t>
            </a:r>
          </a:p>
          <a:p>
            <a:pPr marL="342900" lvl="0" indent="-342900">
              <a:spcBef>
                <a:spcPct val="20000"/>
              </a:spcBef>
            </a:pPr>
            <a:endParaRPr lang="en-US" sz="1400" b="1" dirty="0" smtClean="0"/>
          </a:p>
          <a:p>
            <a:pPr marL="342900" lvl="0" indent="-342900">
              <a:spcBef>
                <a:spcPct val="20000"/>
              </a:spcBef>
            </a:pPr>
            <a:r>
              <a:rPr lang="en-US" sz="1400" b="1" dirty="0" smtClean="0"/>
              <a:t>Insufficient  professional development  </a:t>
            </a:r>
            <a:endParaRPr kumimoji="0" 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Content Placeholder 5"/>
          <p:cNvSpPr txBox="1">
            <a:spLocks/>
          </p:cNvSpPr>
          <p:nvPr/>
        </p:nvSpPr>
        <p:spPr>
          <a:xfrm>
            <a:off x="4588932" y="1617484"/>
            <a:ext cx="2201333" cy="4192058"/>
          </a:xfrm>
          <a:prstGeom prst="rect">
            <a:avLst/>
          </a:prstGeom>
          <a:solidFill>
            <a:schemeClr val="accent5">
              <a:lumMod val="40000"/>
              <a:lumOff val="60000"/>
              <a:alpha val="75000"/>
            </a:schemeClr>
          </a:solidFill>
          <a:ln w="57150" cap="rnd" cmpd="sng">
            <a:solidFill>
              <a:schemeClr val="accent6">
                <a:lumMod val="75000"/>
              </a:schemeClr>
            </a:solidFill>
            <a:bevel/>
          </a:ln>
        </p:spPr>
        <p:txBody>
          <a:bodyPr vert="horz" lIns="91440" tIns="45720" rIns="91440" bIns="45720" rtlCol="0">
            <a:normAutofit/>
          </a:bodyPr>
          <a:lstStyle/>
          <a:p>
            <a:pPr marL="342900" lvl="0" indent="-342900" algn="dist">
              <a:spcBef>
                <a:spcPct val="20000"/>
              </a:spcBef>
            </a:pPr>
            <a:r>
              <a:rPr lang="en-US" sz="2000" b="1" u="sng" dirty="0" smtClean="0"/>
              <a:t>Opportunities</a:t>
            </a:r>
          </a:p>
          <a:p>
            <a:pPr marL="342900" lvl="0" indent="-342900">
              <a:spcBef>
                <a:spcPct val="20000"/>
              </a:spcBef>
            </a:pPr>
            <a:endParaRPr lang="en-US" sz="1300" b="1" dirty="0" smtClean="0"/>
          </a:p>
          <a:p>
            <a:pPr marL="342900" lvl="0" indent="-342900">
              <a:spcBef>
                <a:spcPct val="20000"/>
              </a:spcBef>
            </a:pPr>
            <a:r>
              <a:rPr lang="en-US" sz="1300" b="1" dirty="0" smtClean="0"/>
              <a:t>Increasing  population  of retirements/hiring of new teachers </a:t>
            </a:r>
          </a:p>
          <a:p>
            <a:pPr marL="342900" lvl="0" indent="-342900">
              <a:spcBef>
                <a:spcPct val="20000"/>
              </a:spcBef>
            </a:pPr>
            <a:endParaRPr lang="en-US" sz="1300" b="1" dirty="0" smtClean="0"/>
          </a:p>
          <a:p>
            <a:pPr marL="342900" lvl="0" indent="-342900">
              <a:spcBef>
                <a:spcPct val="20000"/>
              </a:spcBef>
            </a:pPr>
            <a:r>
              <a:rPr lang="en-US" sz="1300" b="1" dirty="0" smtClean="0"/>
              <a:t>Parent Volunteers</a:t>
            </a:r>
          </a:p>
          <a:p>
            <a:pPr marL="342900" lvl="0" indent="-342900">
              <a:spcBef>
                <a:spcPct val="20000"/>
              </a:spcBef>
            </a:pPr>
            <a:endParaRPr kumimoji="0" lang="en-US" sz="1300" b="1"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pPr>
            <a:r>
              <a:rPr kumimoji="0" lang="en-US" sz="1300" b="1" i="0" u="none" strike="noStrike" kern="1200" cap="none" spc="0" normalizeH="0" baseline="0" noProof="0" dirty="0" smtClean="0">
                <a:ln>
                  <a:noFill/>
                </a:ln>
                <a:solidFill>
                  <a:schemeClr val="tx1"/>
                </a:solidFill>
                <a:effectLst/>
                <a:uLnTx/>
                <a:uFillTx/>
                <a:latin typeface="+mn-lt"/>
                <a:ea typeface="+mn-ea"/>
                <a:cs typeface="+mn-cs"/>
              </a:rPr>
              <a:t>Staff/Administration</a:t>
            </a:r>
            <a:r>
              <a:rPr kumimoji="0" lang="en-US" sz="1300" b="1" i="0" u="none" strike="noStrike" kern="1200" cap="none" spc="0" normalizeH="0" noProof="0" dirty="0" smtClean="0">
                <a:ln>
                  <a:noFill/>
                </a:ln>
                <a:solidFill>
                  <a:schemeClr val="tx1"/>
                </a:solidFill>
                <a:effectLst/>
                <a:uLnTx/>
                <a:uFillTx/>
                <a:latin typeface="+mn-lt"/>
                <a:ea typeface="+mn-ea"/>
                <a:cs typeface="+mn-cs"/>
              </a:rPr>
              <a:t> communication</a:t>
            </a:r>
          </a:p>
          <a:p>
            <a:pPr marL="342900" lvl="0" indent="-342900">
              <a:spcBef>
                <a:spcPct val="20000"/>
              </a:spcBef>
            </a:pPr>
            <a:endParaRPr lang="en-US" sz="1300" b="1" baseline="0" dirty="0" smtClean="0"/>
          </a:p>
          <a:p>
            <a:pPr marL="342900" lvl="0" indent="-342900">
              <a:spcBef>
                <a:spcPct val="20000"/>
              </a:spcBef>
            </a:pPr>
            <a:r>
              <a:rPr lang="en-US" sz="1300" b="1" baseline="0" dirty="0" smtClean="0"/>
              <a:t>Full</a:t>
            </a:r>
            <a:r>
              <a:rPr lang="en-US" sz="1300" b="1" dirty="0" smtClean="0"/>
              <a:t> day kindergarten</a:t>
            </a:r>
          </a:p>
          <a:p>
            <a:pPr marL="342900" lvl="0" indent="-342900">
              <a:spcBef>
                <a:spcPct val="20000"/>
              </a:spcBef>
            </a:pPr>
            <a:endParaRPr kumimoji="0" lang="en-US" sz="1300" b="1"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pPr>
            <a:r>
              <a:rPr kumimoji="0" lang="en-US" sz="1300" b="1" i="0" u="none" strike="noStrike" kern="1200" cap="none" spc="0" normalizeH="0" baseline="0" noProof="0" dirty="0" smtClean="0">
                <a:ln>
                  <a:noFill/>
                </a:ln>
                <a:solidFill>
                  <a:schemeClr val="tx1"/>
                </a:solidFill>
                <a:effectLst/>
                <a:uLnTx/>
                <a:uFillTx/>
                <a:latin typeface="+mn-lt"/>
                <a:ea typeface="+mn-ea"/>
                <a:cs typeface="+mn-cs"/>
              </a:rPr>
              <a:t>Scheduling</a:t>
            </a:r>
          </a:p>
          <a:p>
            <a:pPr marL="342900" lvl="0" indent="-342900">
              <a:spcBef>
                <a:spcPct val="20000"/>
              </a:spcBef>
            </a:pPr>
            <a:endParaRPr lang="en-US" sz="1300" b="1" dirty="0" smtClean="0"/>
          </a:p>
          <a:p>
            <a:pPr marL="342900" lvl="0" indent="-342900">
              <a:spcBef>
                <a:spcPct val="20000"/>
              </a:spcBef>
            </a:pPr>
            <a:r>
              <a:rPr lang="en-US" sz="1300" b="1" dirty="0" smtClean="0"/>
              <a:t>New initiatives for new assessment methods</a:t>
            </a:r>
            <a:endParaRPr kumimoji="0" lang="en-US" sz="13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Content Placeholder 5"/>
          <p:cNvSpPr txBox="1">
            <a:spLocks/>
          </p:cNvSpPr>
          <p:nvPr/>
        </p:nvSpPr>
        <p:spPr>
          <a:xfrm>
            <a:off x="6824131" y="1617484"/>
            <a:ext cx="2201333" cy="4192058"/>
          </a:xfrm>
          <a:prstGeom prst="rect">
            <a:avLst/>
          </a:prstGeom>
          <a:solidFill>
            <a:schemeClr val="accent3">
              <a:lumMod val="40000"/>
              <a:lumOff val="60000"/>
              <a:alpha val="75000"/>
            </a:schemeClr>
          </a:solidFill>
          <a:ln w="57150" cap="rnd" cmpd="sng">
            <a:solidFill>
              <a:srgbClr val="FFFF00"/>
            </a:solidFill>
            <a:bevel/>
          </a:ln>
        </p:spPr>
        <p:txBody>
          <a:bodyPr vert="horz" lIns="91440" tIns="45720" rIns="91440" bIns="45720" rtlCol="0">
            <a:normAutofit fontScale="92500" lnSpcReduction="10000"/>
          </a:bodyPr>
          <a:lstStyle/>
          <a:p>
            <a:pPr marL="342900" lvl="0" indent="-342900" algn="dist">
              <a:spcBef>
                <a:spcPct val="20000"/>
              </a:spcBef>
            </a:pPr>
            <a:r>
              <a:rPr lang="en-US" sz="2200" b="1" u="sng" spc="300" dirty="0" smtClean="0"/>
              <a:t>Threats</a:t>
            </a:r>
            <a:r>
              <a:rPr lang="en-US" sz="2400" b="1" u="sng" spc="300" dirty="0" smtClean="0"/>
              <a:t> </a:t>
            </a:r>
          </a:p>
          <a:p>
            <a:pPr marL="342900" lvl="0" indent="-342900">
              <a:spcBef>
                <a:spcPct val="20000"/>
              </a:spcBef>
            </a:pPr>
            <a:endParaRPr lang="en-US" sz="1400" b="1" dirty="0" smtClean="0"/>
          </a:p>
          <a:p>
            <a:pPr marL="342900" lvl="0" indent="-342900">
              <a:spcBef>
                <a:spcPct val="20000"/>
              </a:spcBef>
            </a:pPr>
            <a:r>
              <a:rPr lang="en-US" sz="1400" b="1" dirty="0" smtClean="0"/>
              <a:t>Budget</a:t>
            </a:r>
          </a:p>
          <a:p>
            <a:pPr marL="342900" lvl="0" indent="-342900">
              <a:spcBef>
                <a:spcPct val="20000"/>
              </a:spcBef>
            </a:pPr>
            <a:endParaRPr lang="en-US" sz="1400" b="1" dirty="0" smtClean="0"/>
          </a:p>
          <a:p>
            <a:pPr marL="342900" lvl="0" indent="-342900">
              <a:spcBef>
                <a:spcPct val="20000"/>
              </a:spcBef>
            </a:pPr>
            <a:r>
              <a:rPr lang="en-US" sz="1400" b="1" dirty="0" smtClean="0"/>
              <a:t>Cut programs/personnel</a:t>
            </a:r>
          </a:p>
          <a:p>
            <a:pPr marL="342900" lvl="0" indent="-342900">
              <a:spcBef>
                <a:spcPct val="20000"/>
              </a:spcBef>
            </a:pPr>
            <a:endParaRPr lang="en-US" sz="1400" b="1" dirty="0" smtClean="0"/>
          </a:p>
          <a:p>
            <a:pPr marL="342900" lvl="0" indent="-342900">
              <a:spcBef>
                <a:spcPct val="20000"/>
              </a:spcBef>
            </a:pPr>
            <a:r>
              <a:rPr lang="en-US" sz="1400" b="1" dirty="0" smtClean="0"/>
              <a:t>Global change</a:t>
            </a:r>
            <a:endParaRPr lang="en-US" sz="1400" dirty="0" smtClean="0"/>
          </a:p>
          <a:p>
            <a:pPr marL="342900" lvl="0" indent="-342900">
              <a:spcBef>
                <a:spcPct val="20000"/>
              </a:spcBef>
            </a:pPr>
            <a:endParaRPr lang="en-US" sz="1400" b="1" dirty="0" smtClean="0"/>
          </a:p>
          <a:p>
            <a:pPr marL="342900" lvl="0" indent="-342900">
              <a:spcBef>
                <a:spcPct val="20000"/>
              </a:spcBef>
            </a:pPr>
            <a:r>
              <a:rPr lang="en-US" sz="1400" b="1" dirty="0" smtClean="0"/>
              <a:t>Traditions holding back progress</a:t>
            </a:r>
          </a:p>
          <a:p>
            <a:pPr marL="342900" lvl="0" indent="-342900">
              <a:spcBef>
                <a:spcPct val="20000"/>
              </a:spcBef>
            </a:pPr>
            <a:endParaRPr lang="en-US" sz="1400" b="1" dirty="0" smtClean="0"/>
          </a:p>
          <a:p>
            <a:pPr marL="342900" lvl="0" indent="-342900">
              <a:spcBef>
                <a:spcPct val="20000"/>
              </a:spcBef>
            </a:pPr>
            <a:r>
              <a:rPr lang="en-US" sz="1400" b="1" dirty="0" smtClean="0"/>
              <a:t>Time testing/teaching to the test</a:t>
            </a:r>
          </a:p>
          <a:p>
            <a:pPr marL="342900" lvl="0" indent="-342900">
              <a:spcBef>
                <a:spcPct val="20000"/>
              </a:spcBef>
            </a:pPr>
            <a:endParaRPr lang="en-US" sz="1400" b="1" dirty="0" smtClean="0"/>
          </a:p>
          <a:p>
            <a:pPr marL="342900" lvl="0" indent="-342900">
              <a:spcBef>
                <a:spcPct val="20000"/>
              </a:spcBef>
            </a:pPr>
            <a:r>
              <a:rPr lang="en-US" sz="1400" b="1" dirty="0" smtClean="0"/>
              <a:t>Time stolen to NCLB</a:t>
            </a:r>
          </a:p>
          <a:p>
            <a:pPr marL="342900" lvl="0" indent="-342900">
              <a:spcBef>
                <a:spcPct val="20000"/>
              </a:spcBef>
            </a:pPr>
            <a:endParaRPr lang="en-US" sz="1400" b="1" dirty="0" smtClean="0"/>
          </a:p>
          <a:p>
            <a:pPr marL="342900" lvl="0" indent="-342900">
              <a:spcBef>
                <a:spcPct val="20000"/>
              </a:spcBef>
            </a:pPr>
            <a:r>
              <a:rPr lang="en-US" sz="1400" b="1" dirty="0" smtClean="0"/>
              <a:t>Federal and state mandates without funding</a:t>
            </a:r>
          </a:p>
        </p:txBody>
      </p:sp>
    </p:spTree>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4"/>
          <p:cNvSpPr txBox="1">
            <a:spLocks noChangeArrowheads="1"/>
          </p:cNvSpPr>
          <p:nvPr/>
        </p:nvSpPr>
        <p:spPr bwMode="auto">
          <a:xfrm>
            <a:off x="787400"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Activate</a:t>
            </a:r>
            <a:r>
              <a:rPr kumimoji="0" lang="en-US" sz="4400" b="0" i="0" u="none" strike="noStrike" kern="0" cap="none" spc="0" normalizeH="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 Your Thinking</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5" name="Rectangle 5"/>
          <p:cNvSpPr txBox="1">
            <a:spLocks noChangeArrowheads="1"/>
          </p:cNvSpPr>
          <p:nvPr/>
        </p:nvSpPr>
        <p:spPr bwMode="auto">
          <a:xfrm>
            <a:off x="939800" y="19050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r>
              <a:rPr lang="en-US" sz="3200" dirty="0" smtClean="0"/>
              <a:t>Think of your favorite book and why it was your favorite book. </a:t>
            </a:r>
          </a:p>
          <a:p>
            <a:pPr>
              <a:buNone/>
            </a:pPr>
            <a:endParaRPr lang="en-US" sz="3200" dirty="0" smtClean="0"/>
          </a:p>
          <a:p>
            <a:pPr>
              <a:buNone/>
            </a:pPr>
            <a:r>
              <a:rPr lang="en-US" sz="3200" dirty="0" smtClean="0"/>
              <a:t>Was it a book you had to read or one you choose to read?</a:t>
            </a:r>
          </a:p>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endParaRPr kumimoji="0" lang="en-US" sz="2400" b="0" i="0" u="none" strike="noStrike" kern="0" cap="none" spc="0" normalizeH="0" baseline="0" noProof="0" dirty="0">
              <a:ln>
                <a:noFill/>
              </a:ln>
              <a:solidFill>
                <a:schemeClr val="tx1"/>
              </a:solidFill>
              <a:effectLst/>
              <a:uLnTx/>
              <a:uFillTx/>
              <a:latin typeface="+mn-lt"/>
              <a:ea typeface="ＭＳ Ｐゴシック" charset="-128"/>
            </a:endParaRPr>
          </a:p>
        </p:txBody>
      </p:sp>
    </p:spTree>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4"/>
          <p:cNvSpPr txBox="1">
            <a:spLocks noChangeArrowheads="1"/>
          </p:cNvSpPr>
          <p:nvPr/>
        </p:nvSpPr>
        <p:spPr bwMode="auto">
          <a:xfrm>
            <a:off x="787400"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Why Read?</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5" name="Rectangle 5"/>
          <p:cNvSpPr txBox="1">
            <a:spLocks noChangeArrowheads="1"/>
          </p:cNvSpPr>
          <p:nvPr/>
        </p:nvSpPr>
        <p:spPr bwMode="auto">
          <a:xfrm>
            <a:off x="939800" y="19050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r>
              <a:rPr lang="en-US" sz="3200" dirty="0" smtClean="0"/>
              <a:t>To become functional literate?</a:t>
            </a:r>
          </a:p>
          <a:p>
            <a:r>
              <a:rPr lang="en-US" sz="3200" dirty="0" smtClean="0"/>
              <a:t>To score proficient on a test?</a:t>
            </a:r>
          </a:p>
          <a:p>
            <a:r>
              <a:rPr lang="en-US" sz="3200" dirty="0" smtClean="0"/>
              <a:t>                          or</a:t>
            </a:r>
          </a:p>
          <a:p>
            <a:r>
              <a:rPr lang="en-US" sz="3200" dirty="0" smtClean="0"/>
              <a:t>To nurture lifelong readers and thinkers?</a:t>
            </a:r>
          </a:p>
          <a:p>
            <a:r>
              <a:rPr lang="en-US" sz="3200" dirty="0" smtClean="0"/>
              <a:t>To cultivate social responsibility?</a:t>
            </a:r>
          </a:p>
          <a:p>
            <a:r>
              <a:rPr lang="en-US" sz="3200" dirty="0" smtClean="0"/>
              <a:t>To inspire relevant 21</a:t>
            </a:r>
            <a:r>
              <a:rPr lang="en-US" sz="3200" baseline="30000" dirty="0" smtClean="0"/>
              <a:t>st</a:t>
            </a:r>
            <a:r>
              <a:rPr lang="en-US" sz="3200" dirty="0" smtClean="0"/>
              <a:t> century thinking?</a:t>
            </a:r>
          </a:p>
          <a:p>
            <a:r>
              <a:rPr lang="en-US" sz="3200" dirty="0" smtClean="0"/>
              <a:t>To make a difference? </a:t>
            </a:r>
          </a:p>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endParaRPr kumimoji="0" lang="en-US" sz="2400" b="0" i="0" u="none" strike="noStrike" kern="0" cap="none" spc="0" normalizeH="0" baseline="0" noProof="0" dirty="0">
              <a:ln>
                <a:noFill/>
              </a:ln>
              <a:solidFill>
                <a:schemeClr val="tx1"/>
              </a:solidFill>
              <a:effectLst/>
              <a:uLnTx/>
              <a:uFillTx/>
              <a:latin typeface="+mn-lt"/>
              <a:ea typeface="ＭＳ Ｐゴシック" charset="-128"/>
            </a:endParaRPr>
          </a:p>
        </p:txBody>
      </p:sp>
    </p:spTree>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4"/>
          <p:cNvSpPr txBox="1">
            <a:spLocks noChangeArrowheads="1"/>
          </p:cNvSpPr>
          <p:nvPr/>
        </p:nvSpPr>
        <p:spPr bwMode="auto">
          <a:xfrm>
            <a:off x="787400"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Non-</a:t>
            </a:r>
            <a:r>
              <a:rPr lang="en-US" sz="4400" kern="0" dirty="0" smtClean="0">
                <a:solidFill>
                  <a:schemeClr val="tx2"/>
                </a:solidFill>
                <a:effectLst>
                  <a:outerShdw blurRad="38100" dist="38100" dir="2700000" algn="tl">
                    <a:srgbClr val="000000"/>
                  </a:outerShdw>
                </a:effectLst>
                <a:latin typeface="+mj-lt"/>
                <a:ea typeface="ＭＳ Ｐゴシック" charset="-128"/>
                <a:cs typeface="ＭＳ Ｐゴシック" charset="-128"/>
              </a:rPr>
              <a:t>n</a:t>
            </a: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egotiables in the Teaching</a:t>
            </a:r>
            <a:r>
              <a:rPr kumimoji="0" lang="en-US" sz="4400" b="0" i="0" u="none" strike="noStrike" kern="0" cap="none" spc="0" normalizeH="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 of Reading</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5" name="Rectangle 5"/>
          <p:cNvSpPr txBox="1">
            <a:spLocks noChangeArrowheads="1"/>
          </p:cNvSpPr>
          <p:nvPr/>
        </p:nvSpPr>
        <p:spPr bwMode="auto">
          <a:xfrm>
            <a:off x="939800" y="1905000"/>
            <a:ext cx="7772400" cy="4510548"/>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a:buFont typeface="Arial" pitchFamily="34" charset="0"/>
              <a:buChar char="•"/>
            </a:pPr>
            <a:r>
              <a:rPr lang="en-US" sz="3200" dirty="0" smtClean="0"/>
              <a:t>A set of beliefs about how children learn to read</a:t>
            </a:r>
          </a:p>
          <a:p>
            <a:pPr>
              <a:buFont typeface="Arial" pitchFamily="34" charset="0"/>
              <a:buChar char="•"/>
            </a:pPr>
            <a:r>
              <a:rPr lang="en-US" sz="3200" dirty="0" smtClean="0"/>
              <a:t>Beautiful settings in which to read</a:t>
            </a:r>
          </a:p>
          <a:p>
            <a:pPr>
              <a:buFont typeface="Arial" pitchFamily="34" charset="0"/>
              <a:buChar char="•"/>
            </a:pPr>
            <a:r>
              <a:rPr lang="en-US" sz="3200" dirty="0" smtClean="0"/>
              <a:t>Real reasons to read</a:t>
            </a:r>
          </a:p>
          <a:p>
            <a:pPr>
              <a:buFont typeface="Arial" pitchFamily="34" charset="0"/>
              <a:buChar char="•"/>
            </a:pPr>
            <a:r>
              <a:rPr lang="en-US" sz="3200" dirty="0" smtClean="0"/>
              <a:t>Big blocks of time</a:t>
            </a:r>
          </a:p>
          <a:p>
            <a:pPr>
              <a:buFont typeface="Arial" pitchFamily="34" charset="0"/>
              <a:buChar char="•"/>
            </a:pPr>
            <a:r>
              <a:rPr lang="en-US" sz="3200" dirty="0" smtClean="0"/>
              <a:t>High-quality books and plenty of them</a:t>
            </a:r>
          </a:p>
          <a:p>
            <a:pPr>
              <a:buFont typeface="Arial" pitchFamily="34" charset="0"/>
              <a:buChar char="•"/>
            </a:pPr>
            <a:r>
              <a:rPr lang="en-US" sz="3200" dirty="0" smtClean="0"/>
              <a:t>A school wide stance that reading is “cool”</a:t>
            </a:r>
          </a:p>
          <a:p>
            <a:pPr>
              <a:buFont typeface="Arial" pitchFamily="34" charset="0"/>
              <a:buChar char="•"/>
            </a:pPr>
            <a:r>
              <a:rPr lang="en-US" sz="3200" dirty="0" smtClean="0"/>
              <a:t>Powerful models</a:t>
            </a:r>
          </a:p>
          <a:p>
            <a:pPr>
              <a:buFont typeface="Arial" pitchFamily="34" charset="0"/>
              <a:buChar char="•"/>
            </a:pPr>
            <a:r>
              <a:rPr lang="en-US" sz="3200" dirty="0" smtClean="0"/>
              <a:t>Well-informed teachers                   </a:t>
            </a:r>
            <a:r>
              <a:rPr lang="en-US" sz="1000" dirty="0" smtClean="0"/>
              <a:t>(Harwayne, 2000)</a:t>
            </a:r>
            <a:endParaRPr lang="en-US" sz="3200" dirty="0" smtClean="0"/>
          </a:p>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endParaRPr kumimoji="0" lang="en-US" sz="2400" b="0" i="0" u="none" strike="noStrike" kern="0" cap="none" spc="0" normalizeH="0" baseline="0" noProof="0" dirty="0">
              <a:ln>
                <a:noFill/>
              </a:ln>
              <a:solidFill>
                <a:schemeClr val="tx1"/>
              </a:solidFill>
              <a:effectLst/>
              <a:uLnTx/>
              <a:uFillTx/>
              <a:latin typeface="+mn-lt"/>
              <a:ea typeface="ＭＳ Ｐゴシック" charset="-128"/>
            </a:endParaRPr>
          </a:p>
        </p:txBody>
      </p:sp>
    </p:spTree>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4"/>
          <p:cNvSpPr txBox="1">
            <a:spLocks noChangeArrowheads="1"/>
          </p:cNvSpPr>
          <p:nvPr/>
        </p:nvSpPr>
        <p:spPr bwMode="auto">
          <a:xfrm>
            <a:off x="787400"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Why a Reading Workshop?</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5" name="Rectangle 5"/>
          <p:cNvSpPr txBox="1">
            <a:spLocks noChangeArrowheads="1"/>
          </p:cNvSpPr>
          <p:nvPr/>
        </p:nvSpPr>
        <p:spPr bwMode="auto">
          <a:xfrm>
            <a:off x="939800" y="19050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r>
              <a:rPr lang="en-US" sz="2400" u="sng" dirty="0" smtClean="0"/>
              <a:t>Problem:</a:t>
            </a:r>
          </a:p>
          <a:p>
            <a:r>
              <a:rPr lang="en-US" sz="2400" dirty="0" smtClean="0"/>
              <a:t>Districts implementing scientifically based commercial reading programs to move students to proficient reading levels which has caused teachers to dramatically change their pedagogy </a:t>
            </a:r>
            <a:r>
              <a:rPr lang="en-US" sz="1050" dirty="0" smtClean="0"/>
              <a:t>(Miller &amp; Higgins, 2008)</a:t>
            </a:r>
            <a:endParaRPr lang="en-US" sz="2400" dirty="0" smtClean="0"/>
          </a:p>
          <a:p>
            <a:pPr>
              <a:buNone/>
            </a:pPr>
            <a:endParaRPr lang="en-US" sz="2400" u="sng" dirty="0" smtClean="0"/>
          </a:p>
          <a:p>
            <a:pPr>
              <a:buNone/>
            </a:pPr>
            <a:r>
              <a:rPr lang="en-US" sz="2400" u="sng" dirty="0" smtClean="0"/>
              <a:t>The Real Problem</a:t>
            </a:r>
            <a:r>
              <a:rPr lang="en-US" sz="2400" dirty="0" smtClean="0"/>
              <a:t>:</a:t>
            </a:r>
          </a:p>
          <a:p>
            <a:r>
              <a:rPr lang="en-US" sz="2400" dirty="0" smtClean="0"/>
              <a:t>Districts are not focusing on characteristics and abilities of the readers they are teaching </a:t>
            </a:r>
            <a:r>
              <a:rPr lang="en-US" sz="1050" dirty="0" smtClean="0"/>
              <a:t>(Serafini, 2005)</a:t>
            </a:r>
            <a:endParaRPr lang="en-US" sz="2400" dirty="0" smtClean="0"/>
          </a:p>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endParaRPr kumimoji="0" lang="en-US" sz="2400" b="0" i="0" u="none" strike="noStrike" kern="0" cap="none" spc="0" normalizeH="0" baseline="0" noProof="0" dirty="0">
              <a:ln>
                <a:noFill/>
              </a:ln>
              <a:solidFill>
                <a:schemeClr val="tx1"/>
              </a:solidFill>
              <a:effectLst/>
              <a:uLnTx/>
              <a:uFillTx/>
              <a:latin typeface="+mn-lt"/>
              <a:ea typeface="ＭＳ Ｐゴシック" charset="-128"/>
            </a:endParaRP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600" b="1" dirty="0" smtClean="0">
                <a:solidFill>
                  <a:schemeClr val="accent6">
                    <a:lumMod val="75000"/>
                  </a:schemeClr>
                </a:solidFill>
              </a:rPr>
              <a:t>ISLLC Standards Components Addressed by the Mentoring Initiative</a:t>
            </a:r>
            <a:endParaRPr lang="en-US" sz="3600" dirty="0">
              <a:solidFill>
                <a:schemeClr val="accent6">
                  <a:lumMod val="75000"/>
                </a:schemeClr>
              </a:solidFill>
            </a:endParaRPr>
          </a:p>
        </p:txBody>
      </p:sp>
      <p:sp>
        <p:nvSpPr>
          <p:cNvPr id="4" name="Text Placeholder 3"/>
          <p:cNvSpPr>
            <a:spLocks noGrp="1"/>
          </p:cNvSpPr>
          <p:nvPr>
            <p:ph type="body" idx="1"/>
          </p:nvPr>
        </p:nvSpPr>
        <p:spPr>
          <a:xfrm>
            <a:off x="270937" y="1535113"/>
            <a:ext cx="2688163" cy="639762"/>
          </a:xfrm>
          <a:blipFill rotWithShape="1">
            <a:blip r:embed="rId3" cstate="print">
              <a:alphaModFix amt="75000"/>
            </a:blip>
            <a:tile tx="0" ty="0" sx="100000" sy="100000" flip="none" algn="tl"/>
          </a:blipFill>
        </p:spPr>
        <p:txBody>
          <a:bodyPr>
            <a:normAutofit fontScale="85000" lnSpcReduction="20000"/>
          </a:bodyPr>
          <a:lstStyle/>
          <a:p>
            <a:r>
              <a:rPr lang="en-US" dirty="0" smtClean="0"/>
              <a:t>Standard 1: The Vision of Learning:</a:t>
            </a:r>
            <a:endParaRPr lang="en-US" dirty="0"/>
          </a:p>
        </p:txBody>
      </p:sp>
      <p:sp>
        <p:nvSpPr>
          <p:cNvPr id="5" name="Content Placeholder 4"/>
          <p:cNvSpPr>
            <a:spLocks noGrp="1"/>
          </p:cNvSpPr>
          <p:nvPr>
            <p:ph sz="half" idx="2"/>
          </p:nvPr>
        </p:nvSpPr>
        <p:spPr>
          <a:xfrm>
            <a:off x="270937" y="2174875"/>
            <a:ext cx="2688163" cy="3951288"/>
          </a:xfrm>
          <a:blipFill rotWithShape="1">
            <a:blip r:embed="rId3" cstate="print">
              <a:alphaModFix amt="75000"/>
            </a:blip>
            <a:tile tx="0" ty="0" sx="100000" sy="100000" flip="none" algn="tl"/>
          </a:blipFill>
        </p:spPr>
        <p:txBody>
          <a:bodyPr>
            <a:normAutofit/>
          </a:bodyPr>
          <a:lstStyle/>
          <a:p>
            <a:pPr>
              <a:buNone/>
            </a:pPr>
            <a:r>
              <a:rPr lang="en-US" sz="1600" i="1" dirty="0" smtClean="0"/>
              <a:t>       Facilitating the development, articulation, implementation and stewardship of a school or district vision of learning that is shared and supported by the school community by</a:t>
            </a:r>
          </a:p>
          <a:p>
            <a:r>
              <a:rPr lang="en-US" sz="1600" dirty="0" smtClean="0"/>
              <a:t>1.17 -- Developing the vision</a:t>
            </a:r>
          </a:p>
          <a:p>
            <a:r>
              <a:rPr lang="en-US" sz="1600" dirty="0" smtClean="0"/>
              <a:t>1.19 -- Communicating the vision </a:t>
            </a:r>
            <a:endParaRPr lang="en-US" sz="1600" dirty="0"/>
          </a:p>
        </p:txBody>
      </p:sp>
      <p:sp>
        <p:nvSpPr>
          <p:cNvPr id="8" name="Text Placeholder 3"/>
          <p:cNvSpPr>
            <a:spLocks noGrp="1"/>
          </p:cNvSpPr>
          <p:nvPr>
            <p:ph type="body" idx="1"/>
          </p:nvPr>
        </p:nvSpPr>
        <p:spPr>
          <a:xfrm>
            <a:off x="2959100" y="1535113"/>
            <a:ext cx="3086138" cy="639762"/>
          </a:xfrm>
          <a:blipFill rotWithShape="1">
            <a:blip r:embed="rId4" cstate="print">
              <a:alphaModFix amt="75000"/>
            </a:blip>
            <a:tile tx="0" ty="0" sx="100000" sy="100000" flip="none" algn="tl"/>
          </a:blipFill>
        </p:spPr>
        <p:txBody>
          <a:bodyPr>
            <a:normAutofit fontScale="85000" lnSpcReduction="20000"/>
          </a:bodyPr>
          <a:lstStyle/>
          <a:p>
            <a:r>
              <a:rPr lang="en-US" dirty="0" smtClean="0"/>
              <a:t>Standard 2: The Culture of Teaching and Learning:</a:t>
            </a:r>
            <a:endParaRPr lang="en-US" dirty="0"/>
          </a:p>
        </p:txBody>
      </p:sp>
      <p:sp>
        <p:nvSpPr>
          <p:cNvPr id="9" name="Content Placeholder 4"/>
          <p:cNvSpPr>
            <a:spLocks noGrp="1"/>
          </p:cNvSpPr>
          <p:nvPr>
            <p:ph sz="half" idx="2"/>
          </p:nvPr>
        </p:nvSpPr>
        <p:spPr>
          <a:xfrm>
            <a:off x="2959100" y="2174875"/>
            <a:ext cx="3086138" cy="3951288"/>
          </a:xfrm>
          <a:blipFill rotWithShape="1">
            <a:blip r:embed="rId4" cstate="print">
              <a:alphaModFix amt="75000"/>
            </a:blip>
            <a:tile tx="0" ty="0" sx="100000" sy="100000" flip="none" algn="tl"/>
          </a:blipFill>
        </p:spPr>
        <p:txBody>
          <a:bodyPr>
            <a:normAutofit/>
          </a:bodyPr>
          <a:lstStyle/>
          <a:p>
            <a:pPr>
              <a:buNone/>
            </a:pPr>
            <a:r>
              <a:rPr lang="en-US" sz="1600" i="1" dirty="0" smtClean="0"/>
              <a:t>       Advocating, nurturing and sustaining a school culture and instructional program conducive to student learning and staff professional growth by</a:t>
            </a:r>
          </a:p>
          <a:p>
            <a:r>
              <a:rPr lang="en-US" sz="1600" dirty="0" smtClean="0"/>
              <a:t>2.22: Valuing students and staff</a:t>
            </a:r>
          </a:p>
          <a:p>
            <a:r>
              <a:rPr lang="en-US" sz="1600" dirty="0" smtClean="0"/>
              <a:t>2.27: Developing and sustaining the culture</a:t>
            </a:r>
          </a:p>
          <a:p>
            <a:r>
              <a:rPr lang="en-US" sz="1600" dirty="0" smtClean="0"/>
              <a:t>2.20: Ensuring an inclusive culture</a:t>
            </a:r>
            <a:endParaRPr lang="en-US" sz="1600" dirty="0"/>
          </a:p>
        </p:txBody>
      </p:sp>
      <p:sp>
        <p:nvSpPr>
          <p:cNvPr id="10" name="Text Placeholder 3"/>
          <p:cNvSpPr>
            <a:spLocks noGrp="1"/>
          </p:cNvSpPr>
          <p:nvPr>
            <p:ph type="body" idx="1"/>
          </p:nvPr>
        </p:nvSpPr>
        <p:spPr>
          <a:xfrm>
            <a:off x="6045238" y="1535113"/>
            <a:ext cx="2895562" cy="639762"/>
          </a:xfrm>
          <a:blipFill rotWithShape="1">
            <a:blip r:embed="rId5" cstate="print">
              <a:alphaModFix amt="75000"/>
            </a:blip>
            <a:tile tx="0" ty="0" sx="100000" sy="100000" flip="none" algn="tl"/>
          </a:blipFill>
        </p:spPr>
        <p:txBody>
          <a:bodyPr>
            <a:normAutofit fontScale="77500" lnSpcReduction="20000"/>
          </a:bodyPr>
          <a:lstStyle/>
          <a:p>
            <a:r>
              <a:rPr lang="en-US" dirty="0" smtClean="0"/>
              <a:t>Standard 3: The Management of Learning:</a:t>
            </a:r>
            <a:endParaRPr lang="en-US" dirty="0"/>
          </a:p>
        </p:txBody>
      </p:sp>
      <p:sp>
        <p:nvSpPr>
          <p:cNvPr id="11" name="Content Placeholder 4"/>
          <p:cNvSpPr>
            <a:spLocks noGrp="1"/>
          </p:cNvSpPr>
          <p:nvPr>
            <p:ph sz="half" idx="2"/>
          </p:nvPr>
        </p:nvSpPr>
        <p:spPr>
          <a:xfrm>
            <a:off x="6045238" y="2174875"/>
            <a:ext cx="2895562" cy="3951288"/>
          </a:xfrm>
          <a:blipFill rotWithShape="1">
            <a:blip r:embed="rId5" cstate="print">
              <a:alphaModFix amt="75000"/>
            </a:blip>
            <a:tile tx="0" ty="0" sx="100000" sy="100000" flip="none" algn="tl"/>
          </a:blipFill>
        </p:spPr>
        <p:txBody>
          <a:bodyPr>
            <a:normAutofit fontScale="62500" lnSpcReduction="20000"/>
          </a:bodyPr>
          <a:lstStyle/>
          <a:p>
            <a:pPr>
              <a:buNone/>
            </a:pPr>
            <a:r>
              <a:rPr lang="en-US" i="1" dirty="0" smtClean="0">
                <a:latin typeface="Calibri (Body)"/>
                <a:cs typeface="Calibri (Body)"/>
              </a:rPr>
              <a:t>      Ensuring management of the organization, operations and resources for a safe, efficient and effective learning environment by</a:t>
            </a:r>
          </a:p>
          <a:p>
            <a:r>
              <a:rPr lang="en-US" dirty="0" smtClean="0">
                <a:latin typeface="Calibri (Body)"/>
                <a:cs typeface="Calibri (Body)"/>
              </a:rPr>
              <a:t>3.76 -- Making management decisions to ensure successful teaching and learning</a:t>
            </a:r>
          </a:p>
          <a:p>
            <a:r>
              <a:rPr lang="en-US" dirty="0" smtClean="0">
                <a:latin typeface="Calibri (Body)"/>
                <a:cs typeface="Calibri (Body)"/>
              </a:rPr>
              <a:t>3.82 -- Creating a safe, healthy environment to ensure successful teaching and learning</a:t>
            </a:r>
          </a:p>
          <a:p>
            <a:r>
              <a:rPr lang="en-US" dirty="0" smtClean="0">
                <a:latin typeface="Calibri (Body)"/>
                <a:cs typeface="Calibri (Body)"/>
              </a:rPr>
              <a:t>3.84 -- Developing procedures to ensure successful teaching and learning</a:t>
            </a:r>
          </a:p>
          <a:p>
            <a:r>
              <a:rPr lang="en-US" dirty="0" smtClean="0">
                <a:latin typeface="Calibri (Body)"/>
                <a:cs typeface="Calibri (Body)"/>
              </a:rPr>
              <a:t>3.92 -- allocating resources to ensure successful teaching and learning</a:t>
            </a:r>
          </a:p>
        </p:txBody>
      </p:sp>
    </p:spTree>
  </p:cSld>
  <p:clrMapOvr>
    <a:masterClrMapping/>
  </p:clrMapOvr>
  <p:transition spd="med"/>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4"/>
          <p:cNvSpPr txBox="1">
            <a:spLocks noChangeArrowheads="1"/>
          </p:cNvSpPr>
          <p:nvPr/>
        </p:nvSpPr>
        <p:spPr bwMode="auto">
          <a:xfrm>
            <a:off x="787400"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What</a:t>
            </a:r>
            <a:r>
              <a:rPr kumimoji="0" lang="en-US" sz="4400" b="0" i="0" u="none" strike="noStrike" kern="0" cap="none" spc="0" normalizeH="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 is a Reading Workshop</a:t>
            </a: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5" name="Rectangle 5"/>
          <p:cNvSpPr txBox="1">
            <a:spLocks noChangeArrowheads="1"/>
          </p:cNvSpPr>
          <p:nvPr/>
        </p:nvSpPr>
        <p:spPr bwMode="auto">
          <a:xfrm>
            <a:off x="939800" y="19050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r>
              <a:rPr lang="en-US" sz="3200" u="sng" dirty="0" smtClean="0"/>
              <a:t>Components:</a:t>
            </a:r>
          </a:p>
          <a:p>
            <a:endParaRPr lang="en-US" sz="3200" dirty="0" smtClean="0"/>
          </a:p>
          <a:p>
            <a:r>
              <a:rPr lang="en-US" sz="3200" dirty="0" smtClean="0"/>
              <a:t>Mini-lesson -</a:t>
            </a:r>
          </a:p>
          <a:p>
            <a:pPr>
              <a:buNone/>
            </a:pPr>
            <a:r>
              <a:rPr lang="en-US" sz="3200" dirty="0" smtClean="0"/>
              <a:t>		Whole Group</a:t>
            </a:r>
          </a:p>
          <a:p>
            <a:pPr>
              <a:buNone/>
            </a:pPr>
            <a:r>
              <a:rPr lang="en-US" sz="3200" dirty="0" smtClean="0"/>
              <a:t>		10-15 minute lesson</a:t>
            </a:r>
          </a:p>
          <a:p>
            <a:pPr>
              <a:buNone/>
            </a:pPr>
            <a:r>
              <a:rPr lang="en-US" sz="3200" dirty="0" smtClean="0"/>
              <a:t>		Based on students’ needs </a:t>
            </a:r>
          </a:p>
          <a:p>
            <a:pPr>
              <a:buNone/>
            </a:pPr>
            <a:r>
              <a:rPr lang="en-US" sz="3200" dirty="0" smtClean="0"/>
              <a:t>		Strategies, skills, and literary analysis</a:t>
            </a:r>
          </a:p>
          <a:p>
            <a:pPr>
              <a:buNone/>
            </a:pPr>
            <a:r>
              <a:rPr lang="en-US" sz="3200" dirty="0" smtClean="0"/>
              <a:t>												</a:t>
            </a:r>
            <a:r>
              <a:rPr lang="en-US" sz="1200" dirty="0" smtClean="0"/>
              <a:t>(Fountas &amp; Pinnell, 2001)</a:t>
            </a:r>
            <a:endParaRPr lang="en-US" sz="3200" dirty="0" smtClean="0"/>
          </a:p>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endParaRPr kumimoji="0" lang="en-US" sz="3200" b="0" i="0" u="none" strike="noStrike" kern="0" cap="none" spc="0" normalizeH="0" baseline="0" noProof="0" dirty="0">
              <a:ln w="6350" cmpd="sng">
                <a:solidFill>
                  <a:schemeClr val="tx1"/>
                </a:solidFill>
                <a:prstDash val="solid"/>
              </a:ln>
              <a:solidFill>
                <a:srgbClr val="FFFF00"/>
              </a:solidFill>
              <a:effectLst/>
              <a:uLnTx/>
              <a:uFillTx/>
              <a:latin typeface="Georgia"/>
              <a:ea typeface="ＭＳ Ｐゴシック" charset="-128"/>
              <a:cs typeface="Georgia"/>
            </a:endParaRPr>
          </a:p>
        </p:txBody>
      </p:sp>
    </p:spTree>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4"/>
          <p:cNvSpPr txBox="1">
            <a:spLocks noChangeArrowheads="1"/>
          </p:cNvSpPr>
          <p:nvPr/>
        </p:nvSpPr>
        <p:spPr bwMode="auto">
          <a:xfrm>
            <a:off x="825500"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What is a Reading Workshop?</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3" name="Rectangle 5"/>
          <p:cNvSpPr txBox="1">
            <a:spLocks noChangeArrowheads="1"/>
          </p:cNvSpPr>
          <p:nvPr/>
        </p:nvSpPr>
        <p:spPr bwMode="auto">
          <a:xfrm>
            <a:off x="977900" y="1905000"/>
            <a:ext cx="7772400" cy="4554794"/>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r>
              <a:rPr lang="en-US" sz="3200" u="sng" dirty="0" smtClean="0"/>
              <a:t>Components:</a:t>
            </a:r>
          </a:p>
          <a:p>
            <a:pPr algn="ctr"/>
            <a:endParaRPr lang="en-US" sz="3200" dirty="0" smtClean="0"/>
          </a:p>
          <a:p>
            <a:r>
              <a:rPr lang="en-US" sz="3200" dirty="0" smtClean="0"/>
              <a:t>Independent Reading/Conferencing-</a:t>
            </a:r>
          </a:p>
          <a:p>
            <a:pPr>
              <a:buNone/>
            </a:pPr>
            <a:r>
              <a:rPr lang="en-US" sz="3200" dirty="0" smtClean="0"/>
              <a:t>		One to one or small group instruction</a:t>
            </a:r>
          </a:p>
          <a:p>
            <a:pPr>
              <a:buNone/>
            </a:pPr>
            <a:r>
              <a:rPr lang="en-US" sz="3200" dirty="0" smtClean="0"/>
              <a:t>		Teaching a student, not a text</a:t>
            </a:r>
          </a:p>
          <a:p>
            <a:pPr>
              <a:buNone/>
            </a:pPr>
            <a:r>
              <a:rPr lang="en-US" sz="3200" dirty="0" smtClean="0"/>
              <a:t>		Strategy groups based on need</a:t>
            </a:r>
          </a:p>
          <a:p>
            <a:pPr>
              <a:buNone/>
            </a:pPr>
            <a:r>
              <a:rPr lang="en-US" sz="3200" dirty="0" smtClean="0"/>
              <a:t>		Students become </a:t>
            </a:r>
            <a:r>
              <a:rPr lang="en-US" sz="3200" i="1" dirty="0" smtClean="0"/>
              <a:t>lost</a:t>
            </a:r>
            <a:r>
              <a:rPr lang="en-US" sz="3200" dirty="0" smtClean="0"/>
              <a:t> in their books 			which they are reading with 					     approximately 98% accuracy </a:t>
            </a:r>
            <a:r>
              <a:rPr lang="en-US" sz="1200" dirty="0" smtClean="0"/>
              <a:t>(Ivey, 2000)</a:t>
            </a:r>
            <a:endParaRPr lang="en-US" sz="3200" dirty="0" smtClean="0"/>
          </a:p>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endParaRPr kumimoji="0" lang="en-US" sz="3200" b="0" i="0" u="none" strike="noStrike" kern="0" cap="none" spc="0" normalizeH="0" baseline="0" noProof="0" dirty="0">
              <a:ln>
                <a:noFill/>
              </a:ln>
              <a:solidFill>
                <a:schemeClr val="tx1"/>
              </a:solidFill>
              <a:effectLst/>
              <a:uLnTx/>
              <a:uFillTx/>
              <a:latin typeface="+mn-lt"/>
              <a:ea typeface="ＭＳ Ｐゴシック" charset="-128"/>
              <a:cs typeface="ＭＳ Ｐゴシック" charset="-128"/>
            </a:endParaRPr>
          </a:p>
        </p:txBody>
      </p:sp>
    </p:spTree>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4"/>
          <p:cNvSpPr txBox="1">
            <a:spLocks noChangeArrowheads="1"/>
          </p:cNvSpPr>
          <p:nvPr/>
        </p:nvSpPr>
        <p:spPr bwMode="auto">
          <a:xfrm>
            <a:off x="787400"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What is a Reading Workshop?</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4" name="Rectangle 5"/>
          <p:cNvSpPr txBox="1">
            <a:spLocks noChangeArrowheads="1"/>
          </p:cNvSpPr>
          <p:nvPr/>
        </p:nvSpPr>
        <p:spPr bwMode="auto">
          <a:xfrm>
            <a:off x="939800" y="1904999"/>
            <a:ext cx="7772400" cy="4628535"/>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r>
              <a:rPr lang="en-US" sz="3200" u="sng" dirty="0" smtClean="0"/>
              <a:t>Components:</a:t>
            </a:r>
            <a:endParaRPr lang="en-US" sz="3200" dirty="0" smtClean="0"/>
          </a:p>
          <a:p>
            <a:endParaRPr lang="en-US" sz="3200" dirty="0" smtClean="0"/>
          </a:p>
          <a:p>
            <a:r>
              <a:rPr lang="en-US" sz="3200" dirty="0" smtClean="0"/>
              <a:t>Peer Discussions –</a:t>
            </a:r>
          </a:p>
          <a:p>
            <a:pPr>
              <a:buNone/>
            </a:pPr>
            <a:r>
              <a:rPr lang="en-US" sz="3200" dirty="0" smtClean="0"/>
              <a:t>	Students paired with students on their 	level</a:t>
            </a:r>
          </a:p>
          <a:p>
            <a:pPr>
              <a:buNone/>
            </a:pPr>
            <a:r>
              <a:rPr lang="en-US" sz="3200" dirty="0" smtClean="0"/>
              <a:t>		</a:t>
            </a:r>
          </a:p>
          <a:p>
            <a:pPr>
              <a:buNone/>
            </a:pPr>
            <a:r>
              <a:rPr lang="en-US" sz="3200" dirty="0" smtClean="0"/>
              <a:t>	Motivates, substantiates, validates, 	investigates, and evaluates </a:t>
            </a:r>
            <a:r>
              <a:rPr lang="en-US" sz="1200" dirty="0" smtClean="0"/>
              <a:t>(Cole, 2003)</a:t>
            </a:r>
            <a:endParaRPr lang="en-US" sz="3200" dirty="0" smtClean="0"/>
          </a:p>
          <a:p>
            <a:pPr marL="342900" marR="0" lvl="0" indent="-342900" algn="l" defTabSz="914400" rtl="0" eaLnBrk="1" fontAlgn="base" latinLnBrk="0" hangingPunct="1">
              <a:lnSpc>
                <a:spcPct val="100000"/>
              </a:lnSpc>
              <a:spcBef>
                <a:spcPct val="20000"/>
              </a:spcBef>
              <a:spcAft>
                <a:spcPct val="0"/>
              </a:spcAft>
              <a:buClr>
                <a:schemeClr val="accent2"/>
              </a:buClr>
              <a:buSzTx/>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 </a:t>
            </a:r>
            <a:endParaRPr kumimoji="0" lang="en-US" sz="3200" b="0" i="0" u="none" strike="noStrike" kern="0" cap="none" spc="0" normalizeH="0" baseline="0" noProof="0" dirty="0">
              <a:ln>
                <a:noFill/>
              </a:ln>
              <a:solidFill>
                <a:schemeClr val="tx1"/>
              </a:solidFill>
              <a:effectLst/>
              <a:uLnTx/>
              <a:uFillTx/>
              <a:latin typeface="+mn-lt"/>
              <a:ea typeface="ＭＳ Ｐゴシック" charset="-128"/>
              <a:cs typeface="ＭＳ Ｐゴシック" charset="-128"/>
            </a:endParaRPr>
          </a:p>
        </p:txBody>
      </p:sp>
      <p:sp>
        <p:nvSpPr>
          <p:cNvPr id="5" name="WordArt 6"/>
          <p:cNvSpPr>
            <a:spLocks noChangeArrowheads="1" noChangeShapeType="1" noTextEdit="1"/>
          </p:cNvSpPr>
          <p:nvPr/>
        </p:nvSpPr>
        <p:spPr bwMode="auto">
          <a:xfrm>
            <a:off x="711200" y="2819400"/>
            <a:ext cx="7772400" cy="2209800"/>
          </a:xfrm>
          <a:prstGeom prst="rect">
            <a:avLst/>
          </a:prstGeom>
        </p:spPr>
        <p:txBody>
          <a:bodyPr wrap="none" fromWordArt="1">
            <a:prstTxWarp prst="textPlain">
              <a:avLst>
                <a:gd name="adj" fmla="val 50167"/>
              </a:avLst>
            </a:prstTxWarp>
          </a:bodyPr>
          <a:lstStyle/>
          <a:p>
            <a:pPr algn="ctr"/>
            <a:endParaRPr lang="en-US" sz="3600" kern="10" dirty="0">
              <a:ln w="19050" cap="sq">
                <a:solidFill>
                  <a:srgbClr val="99CCFF"/>
                </a:solidFill>
                <a:round/>
                <a:headEnd type="none" w="sm" len="sm"/>
                <a:tailEnd type="none" w="sm" len="sm"/>
              </a:ln>
              <a:solidFill>
                <a:srgbClr val="FFFF00"/>
              </a:solidFill>
              <a:effectLst>
                <a:outerShdw blurRad="63500" dist="38099" dir="2700000" algn="ctr" rotWithShape="0">
                  <a:srgbClr val="990000">
                    <a:alpha val="74997"/>
                  </a:srgbClr>
                </a:outerShdw>
              </a:effectLst>
              <a:latin typeface="Jester"/>
              <a:ea typeface="Jester"/>
              <a:cs typeface="Jester"/>
            </a:endParaRPr>
          </a:p>
        </p:txBody>
      </p:sp>
    </p:spTree>
  </p:cSld>
  <p:clrMapOvr>
    <a:masterClrMapping/>
  </p:clrMapOvr>
  <p:transition spd="med"/>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txBox="1">
            <a:spLocks noChangeArrowheads="1"/>
          </p:cNvSpPr>
          <p:nvPr/>
        </p:nvSpPr>
        <p:spPr bwMode="auto">
          <a:xfrm>
            <a:off x="736600"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kern="0" dirty="0" smtClean="0">
                <a:solidFill>
                  <a:schemeClr val="tx2"/>
                </a:solidFill>
                <a:effectLst>
                  <a:outerShdw blurRad="38100" dist="38100" dir="2700000" algn="tl">
                    <a:srgbClr val="000000"/>
                  </a:outerShdw>
                </a:effectLst>
                <a:latin typeface="+mj-lt"/>
                <a:ea typeface="ＭＳ Ｐゴシック" charset="-128"/>
                <a:cs typeface="ＭＳ Ｐゴシック" charset="-128"/>
              </a:rPr>
              <a:t>What is a Reading Workshop?</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6" name="Rectangle 5"/>
          <p:cNvSpPr txBox="1">
            <a:spLocks noChangeArrowheads="1"/>
          </p:cNvSpPr>
          <p:nvPr/>
        </p:nvSpPr>
        <p:spPr bwMode="auto">
          <a:xfrm>
            <a:off x="889000" y="1371600"/>
            <a:ext cx="7772400" cy="4881716"/>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r>
              <a:rPr lang="en-US" sz="3200" u="sng" dirty="0" smtClean="0"/>
              <a:t>Components:</a:t>
            </a:r>
            <a:endParaRPr lang="en-US" sz="3200" dirty="0" smtClean="0"/>
          </a:p>
          <a:p>
            <a:endParaRPr lang="en-US" sz="3200" dirty="0" smtClean="0"/>
          </a:p>
          <a:p>
            <a:r>
              <a:rPr lang="en-US" sz="3200" dirty="0" smtClean="0"/>
              <a:t>Closure –</a:t>
            </a:r>
          </a:p>
          <a:p>
            <a:pPr>
              <a:buNone/>
            </a:pPr>
            <a:r>
              <a:rPr lang="en-US" sz="3200" dirty="0" smtClean="0"/>
              <a:t>		Whole group</a:t>
            </a:r>
          </a:p>
          <a:p>
            <a:pPr>
              <a:buNone/>
            </a:pPr>
            <a:r>
              <a:rPr lang="en-US" sz="3200" dirty="0" smtClean="0"/>
              <a:t>		Summarizes</a:t>
            </a:r>
          </a:p>
          <a:p>
            <a:pPr>
              <a:buNone/>
            </a:pPr>
            <a:r>
              <a:rPr lang="en-US" sz="3200" dirty="0" smtClean="0"/>
              <a:t>		Guides instruction</a:t>
            </a:r>
          </a:p>
          <a:p>
            <a:pPr>
              <a:buNone/>
            </a:pPr>
            <a:r>
              <a:rPr lang="en-US" sz="3200" dirty="0" smtClean="0"/>
              <a:t>			more than compiling materials and 				methods, must infuse them with a 				sense of priority and vision, passion, 			and grace </a:t>
            </a:r>
            <a:r>
              <a:rPr lang="en-US" sz="1000" dirty="0" smtClean="0"/>
              <a:t>(Calkins, 2001)</a:t>
            </a:r>
          </a:p>
          <a:p>
            <a:pPr marL="742950" marR="0" lvl="1" indent="-285750" algn="l" defTabSz="914400" rtl="0" eaLnBrk="1" fontAlgn="base" latinLnBrk="0" hangingPunct="1">
              <a:lnSpc>
                <a:spcPct val="90000"/>
              </a:lnSpc>
              <a:spcBef>
                <a:spcPct val="20000"/>
              </a:spcBef>
              <a:spcAft>
                <a:spcPct val="0"/>
              </a:spcAft>
              <a:buClrTx/>
              <a:buSzTx/>
              <a:buFontTx/>
              <a:buChar char="–"/>
              <a:tabLst/>
              <a:defRPr/>
            </a:pPr>
            <a:endParaRPr kumimoji="0" lang="en-US" sz="2800" b="0" i="0" u="none" strike="noStrike" kern="0" cap="none" spc="0" normalizeH="0" baseline="0" noProof="0" dirty="0">
              <a:ln>
                <a:noFill/>
              </a:ln>
              <a:solidFill>
                <a:schemeClr val="tx1"/>
              </a:solidFill>
              <a:effectLst/>
              <a:uLnTx/>
              <a:uFillTx/>
              <a:latin typeface="+mn-lt"/>
              <a:ea typeface="ＭＳ Ｐゴシック" charset="-128"/>
            </a:endParaRPr>
          </a:p>
        </p:txBody>
      </p:sp>
    </p:spTree>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4"/>
          <p:cNvSpPr txBox="1">
            <a:spLocks noChangeArrowheads="1"/>
          </p:cNvSpPr>
          <p:nvPr/>
        </p:nvSpPr>
        <p:spPr bwMode="auto">
          <a:xfrm>
            <a:off x="671461" y="58174"/>
            <a:ext cx="8133326" cy="1338826"/>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kern="0" dirty="0" smtClean="0">
                <a:solidFill>
                  <a:schemeClr val="tx2"/>
                </a:solidFill>
                <a:effectLst>
                  <a:outerShdw blurRad="38100" dist="38100" dir="2700000" algn="tl">
                    <a:srgbClr val="000000"/>
                  </a:outerShdw>
                </a:effectLst>
                <a:latin typeface="+mj-lt"/>
                <a:ea typeface="ＭＳ Ｐゴシック" charset="-128"/>
                <a:cs typeface="ＭＳ Ｐゴシック" charset="-128"/>
              </a:rPr>
              <a:t>Strengths and Opportunities</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Specific to New Hope </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graphicFrame>
        <p:nvGraphicFramePr>
          <p:cNvPr id="5" name="Diagram 4"/>
          <p:cNvGraphicFramePr/>
          <p:nvPr/>
        </p:nvGraphicFramePr>
        <p:xfrm>
          <a:off x="0" y="1397000"/>
          <a:ext cx="9742714" cy="4989286"/>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ransition spd="med"/>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normAutofit fontScale="90000"/>
          </a:bodyPr>
          <a:lstStyle/>
          <a:p>
            <a:pPr algn="l"/>
            <a:r>
              <a:rPr lang="en-US" dirty="0" smtClean="0"/>
              <a:t>                             References</a:t>
            </a:r>
            <a:br>
              <a:rPr lang="en-US" dirty="0" smtClean="0"/>
            </a:br>
            <a:r>
              <a:rPr lang="en-US" sz="1800" dirty="0" smtClean="0"/>
              <a:t/>
            </a:r>
            <a:br>
              <a:rPr lang="en-US" sz="1800" dirty="0" smtClean="0"/>
            </a:br>
            <a:r>
              <a:rPr lang="en-US" sz="1800" dirty="0" smtClean="0"/>
              <a:t>Assaf, L. (2006). One reading specialist’s response to high-stakes testing procedures.  </a:t>
            </a:r>
            <a:br>
              <a:rPr lang="en-US" sz="1800" dirty="0" smtClean="0"/>
            </a:br>
            <a:r>
              <a:rPr lang="en-US" sz="1800" i="1" dirty="0" smtClean="0"/>
              <a:t>	The Reading Teacher</a:t>
            </a:r>
            <a:r>
              <a:rPr lang="en-US" sz="1800" dirty="0" smtClean="0"/>
              <a:t>, 60, 158-166.</a:t>
            </a:r>
            <a:br>
              <a:rPr lang="en-US" sz="1800" dirty="0" smtClean="0"/>
            </a:br>
            <a:r>
              <a:rPr lang="en-US" sz="1800" dirty="0" smtClean="0"/>
              <a:t>Assaf, L. (2008).  Professional identify of a reading teacher: responding to high-stakes </a:t>
            </a:r>
            <a:br>
              <a:rPr lang="en-US" sz="1800" dirty="0" smtClean="0"/>
            </a:br>
            <a:r>
              <a:rPr lang="en-US" sz="1800" dirty="0" smtClean="0"/>
              <a:t>	testing pressures.  </a:t>
            </a:r>
            <a:r>
              <a:rPr lang="en-US" sz="1800" i="1" dirty="0" smtClean="0"/>
              <a:t>Teachers and Teaching, </a:t>
            </a:r>
            <a:r>
              <a:rPr lang="en-US" sz="1800" dirty="0" smtClean="0"/>
              <a:t>14, 239-252.</a:t>
            </a:r>
            <a:br>
              <a:rPr lang="en-US" sz="1800" dirty="0" smtClean="0"/>
            </a:br>
            <a:r>
              <a:rPr lang="en-US" sz="1800" dirty="0" smtClean="0"/>
              <a:t>Calkins, L. (2001). </a:t>
            </a:r>
            <a:r>
              <a:rPr lang="en-US" sz="1800" i="1" dirty="0" smtClean="0"/>
              <a:t>The art of teaching reading</a:t>
            </a:r>
            <a:r>
              <a:rPr lang="en-US" sz="1800" dirty="0" smtClean="0"/>
              <a:t> (1</a:t>
            </a:r>
            <a:r>
              <a:rPr lang="en-US" sz="1800" baseline="30000" dirty="0" smtClean="0"/>
              <a:t>st</a:t>
            </a:r>
            <a:r>
              <a:rPr lang="en-US" sz="1800" dirty="0" smtClean="0"/>
              <a:t> ed.).  New York: Addison Wesley</a:t>
            </a:r>
            <a:br>
              <a:rPr lang="en-US" sz="1800" dirty="0" smtClean="0"/>
            </a:br>
            <a:r>
              <a:rPr lang="en-US" sz="1800" dirty="0" smtClean="0"/>
              <a:t>Cole, A.D. (2003).  </a:t>
            </a:r>
            <a:r>
              <a:rPr lang="en-US" sz="1800" i="1" dirty="0" smtClean="0"/>
              <a:t>Knee to knee, eye to eye circling in on comprehension.</a:t>
            </a:r>
            <a:r>
              <a:rPr lang="en-US" sz="1800" dirty="0" smtClean="0"/>
              <a:t>  </a:t>
            </a:r>
            <a:br>
              <a:rPr lang="en-US" sz="1800" dirty="0" smtClean="0"/>
            </a:br>
            <a:r>
              <a:rPr lang="en-US" sz="1800" dirty="0" smtClean="0"/>
              <a:t>	Portsmouth, New Hampshire:  Heinemann.</a:t>
            </a:r>
            <a:br>
              <a:rPr lang="en-US" sz="1800" dirty="0" smtClean="0"/>
            </a:br>
            <a:r>
              <a:rPr lang="en-US" sz="1800" dirty="0" smtClean="0"/>
              <a:t>Fountas, I. C. &amp; Pinnell, G. S. (2001). </a:t>
            </a:r>
            <a:r>
              <a:rPr lang="en-US" sz="1800" i="1" dirty="0" smtClean="0"/>
              <a:t>Guiding readers and writers grades 3-6.</a:t>
            </a:r>
            <a:r>
              <a:rPr lang="en-US" sz="1800" dirty="0" smtClean="0"/>
              <a:t>   </a:t>
            </a:r>
            <a:br>
              <a:rPr lang="en-US" sz="1800" dirty="0" smtClean="0"/>
            </a:br>
            <a:r>
              <a:rPr lang="en-US" sz="1800" dirty="0" smtClean="0"/>
              <a:t>	Portsmouth, New Hampshire:  Heinemann.</a:t>
            </a:r>
            <a:br>
              <a:rPr lang="en-US" sz="1800" dirty="0" smtClean="0"/>
            </a:br>
            <a:r>
              <a:rPr lang="en-US" sz="1800" dirty="0" smtClean="0"/>
              <a:t>Ivey, G. (2000).  Redesigning reading instruction.  </a:t>
            </a:r>
            <a:r>
              <a:rPr lang="en-US" sz="1800" i="1" dirty="0" smtClean="0"/>
              <a:t>Educational Leadership, 58, </a:t>
            </a:r>
            <a:r>
              <a:rPr lang="en-US" sz="1800" dirty="0" smtClean="0"/>
              <a:t>42-45</a:t>
            </a:r>
            <a:r>
              <a:rPr lang="en-US" sz="1800" i="1" dirty="0" smtClean="0"/>
              <a:t>.</a:t>
            </a:r>
            <a:r>
              <a:rPr lang="en-US" sz="1800" dirty="0" smtClean="0"/>
              <a:t/>
            </a:r>
            <a:br>
              <a:rPr lang="en-US" sz="1800" dirty="0" smtClean="0"/>
            </a:br>
            <a:r>
              <a:rPr lang="en-US" sz="1800" dirty="0" smtClean="0"/>
              <a:t>Lause, J. (2004).  Using reading workshop to inspire lifelong readers.  </a:t>
            </a:r>
            <a:r>
              <a:rPr lang="en-US" sz="1800" i="1" dirty="0" smtClean="0"/>
              <a:t>English Journal, </a:t>
            </a:r>
            <a:r>
              <a:rPr lang="en-US" sz="1800" dirty="0" smtClean="0"/>
              <a:t/>
            </a:r>
            <a:br>
              <a:rPr lang="en-US" sz="1800" dirty="0" smtClean="0"/>
            </a:br>
            <a:r>
              <a:rPr lang="en-US" sz="1800" dirty="0" smtClean="0"/>
              <a:t>	</a:t>
            </a:r>
            <a:r>
              <a:rPr lang="en-US" sz="1800" i="1" dirty="0" smtClean="0"/>
              <a:t>93</a:t>
            </a:r>
            <a:r>
              <a:rPr lang="en-US" sz="1800" dirty="0" smtClean="0"/>
              <a:t>, 24-30.  </a:t>
            </a:r>
            <a:br>
              <a:rPr lang="en-US" sz="1800" dirty="0" smtClean="0"/>
            </a:br>
            <a:r>
              <a:rPr lang="en-US" sz="1800" dirty="0" smtClean="0"/>
              <a:t>Miller, D. (2009).  </a:t>
            </a:r>
            <a:r>
              <a:rPr lang="en-US" sz="1800" i="1" dirty="0" smtClean="0"/>
              <a:t>The book whisper.</a:t>
            </a:r>
            <a:r>
              <a:rPr lang="en-US" sz="1800" dirty="0" smtClean="0"/>
              <a:t>  San Francisco, CA:  Jossey-Bass</a:t>
            </a:r>
            <a:br>
              <a:rPr lang="en-US" sz="1800" dirty="0" smtClean="0"/>
            </a:br>
            <a:r>
              <a:rPr lang="en-US" sz="1800" dirty="0" smtClean="0"/>
              <a:t>Miller, M. &amp; Higgins, B. (2008).  Beyond test preparation: nurturing successful learners </a:t>
            </a:r>
            <a:br>
              <a:rPr lang="en-US" sz="1800" dirty="0" smtClean="0"/>
            </a:br>
            <a:r>
              <a:rPr lang="en-US" sz="1800" dirty="0" smtClean="0"/>
              <a:t>	through reading and writing workshops. </a:t>
            </a:r>
            <a:r>
              <a:rPr lang="en-US" sz="1800" i="1" dirty="0" smtClean="0"/>
              <a:t>Kappa Delta Pi Record, 124-127.</a:t>
            </a:r>
            <a:r>
              <a:rPr lang="en-US" sz="1800" dirty="0" smtClean="0"/>
              <a:t/>
            </a:r>
            <a:br>
              <a:rPr lang="en-US" sz="1800" dirty="0" smtClean="0"/>
            </a:br>
            <a:r>
              <a:rPr lang="en-US" sz="1800" dirty="0" smtClean="0"/>
              <a:t>Reutzel, D. R. &amp; Mitchell, J. (2005).  High-stakes accountability themed issues: </a:t>
            </a:r>
            <a:br>
              <a:rPr lang="en-US" sz="1800" dirty="0" smtClean="0"/>
            </a:br>
            <a:r>
              <a:rPr lang="en-US" sz="1800" dirty="0" smtClean="0"/>
              <a:t>	how did we get here from there?  </a:t>
            </a:r>
            <a:r>
              <a:rPr lang="en-US" sz="1800" i="1" dirty="0" smtClean="0"/>
              <a:t>The Reading Teacher, 58, </a:t>
            </a:r>
            <a:r>
              <a:rPr lang="en-US" sz="1800" dirty="0" smtClean="0"/>
              <a:t>606-608.</a:t>
            </a:r>
            <a:br>
              <a:rPr lang="en-US" sz="1800" dirty="0" smtClean="0"/>
            </a:br>
            <a:r>
              <a:rPr lang="en-US" sz="1800" dirty="0" smtClean="0"/>
              <a:t>Santman, D. (2002).  Teaching to the test? Test preparation in the reading workshop.  </a:t>
            </a:r>
            <a:br>
              <a:rPr lang="en-US" sz="1800" dirty="0" smtClean="0"/>
            </a:br>
            <a:r>
              <a:rPr lang="en-US" sz="1800" dirty="0" smtClean="0"/>
              <a:t>	</a:t>
            </a:r>
            <a:r>
              <a:rPr lang="en-US" sz="1800" i="1" dirty="0" smtClean="0"/>
              <a:t>Language Arts, 79, </a:t>
            </a:r>
            <a:r>
              <a:rPr lang="en-US" sz="1800" dirty="0" smtClean="0"/>
              <a:t>203-211.</a:t>
            </a:r>
            <a:br>
              <a:rPr lang="en-US" sz="1800" dirty="0" smtClean="0"/>
            </a:br>
            <a:r>
              <a:rPr lang="en-US" sz="1800" dirty="0" smtClean="0"/>
              <a:t>Serafini, F. (2005). Implementing a workshop approach to reading.  </a:t>
            </a:r>
            <a:r>
              <a:rPr lang="en-US" sz="1800" i="1" dirty="0" smtClean="0"/>
              <a:t>Academic </a:t>
            </a:r>
            <a:r>
              <a:rPr lang="en-US" sz="1800" dirty="0" smtClean="0"/>
              <a:t/>
            </a:r>
            <a:br>
              <a:rPr lang="en-US" sz="1800" dirty="0" smtClean="0"/>
            </a:br>
            <a:r>
              <a:rPr lang="en-US" sz="1800" dirty="0" smtClean="0"/>
              <a:t>	</a:t>
            </a:r>
            <a:r>
              <a:rPr lang="en-US" sz="1800" i="1" dirty="0" smtClean="0"/>
              <a:t>exchange quarterly</a:t>
            </a:r>
            <a:r>
              <a:rPr lang="en-US" sz="1800" dirty="0" smtClean="0"/>
              <a:t>. </a:t>
            </a:r>
            <a:r>
              <a:rPr lang="en-US" sz="1800" i="1" dirty="0" smtClean="0"/>
              <a:t>Available:  				</a:t>
            </a:r>
            <a:br>
              <a:rPr lang="en-US" sz="1800" i="1" dirty="0" smtClean="0"/>
            </a:br>
            <a:r>
              <a:rPr lang="en-US" sz="1800" i="1" dirty="0" smtClean="0"/>
              <a:t>	</a:t>
            </a:r>
            <a:r>
              <a:rPr lang="en-US" sz="1800" i="1" u="sng" dirty="0" smtClean="0">
                <a:hlinkClick r:id="rId2"/>
              </a:rPr>
              <a:t>http://www.frankserafini.com/PubArticles/ImplentRdgWkshp.htm</a:t>
            </a:r>
            <a:r>
              <a:rPr lang="en-US" sz="1800" i="1" dirty="0" smtClean="0"/>
              <a:t>.</a:t>
            </a:r>
            <a:r>
              <a:rPr lang="en-US" sz="1800" dirty="0" smtClean="0"/>
              <a:t/>
            </a:r>
            <a:br>
              <a:rPr lang="en-US" sz="1800" dirty="0" smtClean="0"/>
            </a:br>
            <a:r>
              <a:rPr lang="en-US" sz="1800" dirty="0" smtClean="0"/>
              <a:t>Swift, K. (1993).  Try reading workshop in your classroom.  </a:t>
            </a:r>
            <a:r>
              <a:rPr lang="en-US" sz="1800" i="1" dirty="0" smtClean="0"/>
              <a:t>The Reading Teacher, 46, </a:t>
            </a:r>
            <a:r>
              <a:rPr lang="en-US" sz="1800" dirty="0" smtClean="0"/>
              <a:t/>
            </a:r>
            <a:br>
              <a:rPr lang="en-US" sz="1800" dirty="0" smtClean="0"/>
            </a:br>
            <a:r>
              <a:rPr lang="en-US" sz="1800" dirty="0" smtClean="0"/>
              <a:t>	366-371.</a:t>
            </a:r>
            <a:br>
              <a:rPr lang="en-US" sz="1800" dirty="0" smtClean="0"/>
            </a:br>
            <a:r>
              <a:rPr lang="en-US" dirty="0" smtClean="0"/>
              <a:t/>
            </a:r>
            <a:br>
              <a:rPr lang="en-US" dirty="0" smtClean="0"/>
            </a:br>
            <a:r>
              <a:rPr lang="en-US" dirty="0" smtClean="0"/>
              <a:t/>
            </a:r>
            <a:br>
              <a:rPr lang="en-US" dirty="0" smtClean="0"/>
            </a:br>
            <a:endParaRPr lang="en-US" dirty="0"/>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NH Logo.eps"/>
          <p:cNvPicPr>
            <a:picLocks noChangeAspect="1"/>
          </p:cNvPicPr>
          <p:nvPr/>
        </p:nvPicPr>
        <mc:AlternateContent>
          <mc:Choice xmlns:ma="http://schemas.microsoft.com/office/mac/drawingml/2008/main" Requires="ma">
            <p:blipFill>
              <a:blip r:embed="rId2">
                <a:lum bright="47000" contrast="-43000"/>
                <a:alphaModFix/>
              </a:blip>
              <a:stretch>
                <a:fillRect/>
              </a:stretch>
            </p:blipFill>
          </mc:Choice>
          <mc:Fallback>
            <p:blipFill>
              <a:blip r:embed="rId3">
                <a:lum bright="47000" contrast="-43000"/>
                <a:alphaModFix/>
              </a:blip>
              <a:stretch>
                <a:fillRect/>
              </a:stretch>
            </p:blipFill>
          </mc:Fallback>
        </mc:AlternateContent>
        <p:spPr>
          <a:xfrm>
            <a:off x="1602556" y="0"/>
            <a:ext cx="5938887" cy="6858000"/>
          </a:xfrm>
          <a:prstGeom prst="rect">
            <a:avLst/>
          </a:prstGeom>
        </p:spPr>
      </p:pic>
      <p:sp>
        <p:nvSpPr>
          <p:cNvPr id="3" name="TextBox 2"/>
          <p:cNvSpPr txBox="1"/>
          <p:nvPr/>
        </p:nvSpPr>
        <p:spPr>
          <a:xfrm>
            <a:off x="846667" y="1100685"/>
            <a:ext cx="7823200" cy="4862870"/>
          </a:xfrm>
          <a:prstGeom prst="rect">
            <a:avLst/>
          </a:prstGeom>
          <a:noFill/>
        </p:spPr>
        <p:txBody>
          <a:bodyPr wrap="square" rtlCol="0">
            <a:spAutoFit/>
          </a:bodyPr>
          <a:lstStyle/>
          <a:p>
            <a:pPr algn="ctr"/>
            <a:r>
              <a:rPr lang="en-US" sz="6200" b="1" dirty="0" smtClean="0">
                <a:latin typeface="Bell MT"/>
                <a:cs typeface="Bell MT"/>
              </a:rPr>
              <a:t>NEW HOPE SCHOOL DISTRICT </a:t>
            </a:r>
          </a:p>
          <a:p>
            <a:pPr algn="ctr"/>
            <a:r>
              <a:rPr lang="en-US" sz="6200" b="1" dirty="0" smtClean="0">
                <a:latin typeface="Bell MT"/>
                <a:cs typeface="Bell MT"/>
              </a:rPr>
              <a:t>FORMATIVE ASSESSMENT INITIATIVE</a:t>
            </a:r>
            <a:endParaRPr lang="en-US" sz="6200" dirty="0">
              <a:latin typeface="Bell MT"/>
              <a:cs typeface="Bell MT"/>
            </a:endParaRPr>
          </a:p>
        </p:txBody>
      </p:sp>
      <p:sp>
        <p:nvSpPr>
          <p:cNvPr id="5" name="TextBox 4"/>
          <p:cNvSpPr txBox="1"/>
          <p:nvPr/>
        </p:nvSpPr>
        <p:spPr>
          <a:xfrm>
            <a:off x="5104467" y="5963555"/>
            <a:ext cx="3565400" cy="615553"/>
          </a:xfrm>
          <a:prstGeom prst="rect">
            <a:avLst/>
          </a:prstGeom>
          <a:noFill/>
        </p:spPr>
        <p:txBody>
          <a:bodyPr wrap="none" rtlCol="0">
            <a:spAutoFit/>
          </a:bodyPr>
          <a:lstStyle/>
          <a:p>
            <a:r>
              <a:rPr lang="en-US" sz="3400" dirty="0" smtClean="0"/>
              <a:t>Nancy Schumacher</a:t>
            </a:r>
            <a:endParaRPr lang="en-US" sz="3400" dirty="0"/>
          </a:p>
        </p:txBody>
      </p:sp>
    </p:spTree>
  </p:cSld>
  <p:clrMapOvr>
    <a:masterClrMapping/>
  </p:clrMapOvr>
  <p:transition spd="med"/>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852948"/>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b="1" dirty="0" smtClean="0"/>
              <a:t>Assessment Memory</a:t>
            </a:r>
            <a:r>
              <a:rPr lang="en-US" sz="2400" dirty="0" smtClean="0"/>
              <a:t/>
            </a:r>
            <a:br>
              <a:rPr lang="en-US" sz="2400" dirty="0" smtClean="0"/>
            </a:br>
            <a:r>
              <a:rPr lang="en-US" sz="2400" dirty="0" smtClean="0"/>
              <a:t/>
            </a:r>
            <a:br>
              <a:rPr lang="en-US" sz="2400" dirty="0" smtClean="0"/>
            </a:br>
            <a:r>
              <a:rPr lang="en-US" sz="2400" dirty="0" smtClean="0"/>
              <a:t>Think of a time in your life when you were “assessed.”</a:t>
            </a:r>
            <a:br>
              <a:rPr lang="en-US" sz="2400" dirty="0" smtClean="0"/>
            </a:br>
            <a:r>
              <a:rPr lang="en-US" sz="2400" dirty="0"/>
              <a:t/>
            </a:r>
            <a:br>
              <a:rPr lang="en-US" sz="2400" dirty="0"/>
            </a:br>
            <a:r>
              <a:rPr lang="en-US" sz="2400" dirty="0" smtClean="0"/>
              <a:t>It might be a memory from elementary or high school…</a:t>
            </a:r>
            <a:br>
              <a:rPr lang="en-US" sz="2400" dirty="0" smtClean="0"/>
            </a:br>
            <a:r>
              <a:rPr lang="en-US" sz="2400" dirty="0" smtClean="0"/>
              <a:t>From your professional experience…</a:t>
            </a:r>
            <a:br>
              <a:rPr lang="en-US" sz="2400" dirty="0" smtClean="0"/>
            </a:br>
            <a:r>
              <a:rPr lang="en-US" sz="2400" dirty="0" smtClean="0"/>
              <a:t>Or anywhere else in your life.</a:t>
            </a:r>
            <a:br>
              <a:rPr lang="en-US" sz="2400" dirty="0" smtClean="0"/>
            </a:br>
            <a:r>
              <a:rPr lang="en-US" sz="2400" dirty="0" smtClean="0"/>
              <a:t/>
            </a:r>
            <a:br>
              <a:rPr lang="en-US" sz="2400" dirty="0" smtClean="0"/>
            </a:br>
            <a:r>
              <a:rPr lang="en-US" sz="2400" dirty="0" smtClean="0"/>
              <a:t/>
            </a:r>
            <a:br>
              <a:rPr lang="en-US" sz="2400" dirty="0" smtClean="0"/>
            </a:br>
            <a:r>
              <a:rPr lang="en-US" dirty="0" smtClean="0"/>
              <a:t/>
            </a:r>
            <a:br>
              <a:rPr lang="en-US" dirty="0" smtClean="0"/>
            </a:br>
            <a:r>
              <a:rPr lang="en-US" dirty="0" smtClean="0"/>
              <a:t/>
            </a:r>
            <a:br>
              <a:rPr lang="en-US" dirty="0" smtClean="0"/>
            </a:br>
            <a:r>
              <a:rPr lang="en-US" sz="2400" dirty="0"/>
              <a:t/>
            </a:r>
            <a:br>
              <a:rPr lang="en-US" sz="2400" dirty="0"/>
            </a:br>
            <a:r>
              <a:rPr lang="en-US" sz="2400" dirty="0" smtClean="0"/>
              <a:t>How did the assessment make you feel?</a:t>
            </a:r>
            <a:endParaRPr lang="en-US" dirty="0"/>
          </a:p>
        </p:txBody>
      </p:sp>
      <p:pic>
        <p:nvPicPr>
          <p:cNvPr id="1026" name="Picture 2" descr="C:\Users\nschumacher\Pictures\Microsoft Clip Organizer\00437563.wmf"/>
          <p:cNvPicPr>
            <a:picLocks noGrp="1" noChangeAspect="1" noChangeArrowheads="1"/>
          </p:cNvPicPr>
          <p:nvPr>
            <p:ph idx="1"/>
          </p:nvPr>
        </p:nvPicPr>
        <p:blipFill>
          <a:blip r:embed="rId2" cstate="print"/>
          <a:srcRect/>
          <a:stretch>
            <a:fillRect/>
          </a:stretch>
        </p:blipFill>
        <p:spPr bwMode="auto">
          <a:xfrm>
            <a:off x="3657600" y="3190568"/>
            <a:ext cx="1943100" cy="1984375"/>
          </a:xfrm>
          <a:prstGeom prst="rect">
            <a:avLst/>
          </a:prstGeom>
          <a:noFill/>
        </p:spPr>
      </p:pic>
    </p:spTree>
  </p:cSld>
  <p:clrMapOvr>
    <a:masterClrMapping/>
  </p:clrMapOvr>
  <p:transition spd="med"/>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New Hope School District</a:t>
            </a:r>
            <a:endParaRPr lang="en-US" b="1" dirty="0"/>
          </a:p>
        </p:txBody>
      </p:sp>
      <p:sp>
        <p:nvSpPr>
          <p:cNvPr id="3" name="Content Placeholder 2"/>
          <p:cNvSpPr>
            <a:spLocks noGrp="1"/>
          </p:cNvSpPr>
          <p:nvPr>
            <p:ph idx="1"/>
          </p:nvPr>
        </p:nvSpPr>
        <p:spPr>
          <a:xfrm>
            <a:off x="457200" y="1295400"/>
            <a:ext cx="8229600" cy="5257800"/>
          </a:xfrm>
        </p:spPr>
        <p:txBody>
          <a:bodyPr>
            <a:normAutofit fontScale="92500" lnSpcReduction="20000"/>
          </a:bodyPr>
          <a:lstStyle/>
          <a:p>
            <a:pPr algn="ctr">
              <a:buNone/>
            </a:pPr>
            <a:r>
              <a:rPr lang="en-US" dirty="0" smtClean="0"/>
              <a:t>High-stakes Standardized Testing</a:t>
            </a:r>
          </a:p>
          <a:p>
            <a:pPr algn="ctr">
              <a:buNone/>
            </a:pPr>
            <a:r>
              <a:rPr lang="en-US" dirty="0" smtClean="0"/>
              <a:t>(aka “Summative Testing”)</a:t>
            </a:r>
          </a:p>
          <a:p>
            <a:pPr algn="ctr">
              <a:buNone/>
            </a:pPr>
            <a:r>
              <a:rPr lang="en-US" dirty="0" smtClean="0"/>
              <a:t>Receives a disproportionate amount of</a:t>
            </a:r>
          </a:p>
          <a:p>
            <a:pPr algn="ctr">
              <a:buNone/>
            </a:pPr>
            <a:r>
              <a:rPr lang="en-US" dirty="0"/>
              <a:t>o</a:t>
            </a:r>
            <a:r>
              <a:rPr lang="en-US" dirty="0" smtClean="0"/>
              <a:t>f attention:</a:t>
            </a:r>
          </a:p>
          <a:p>
            <a:pPr algn="ctr">
              <a:buNone/>
            </a:pPr>
            <a:endParaRPr lang="en-US" dirty="0" smtClean="0"/>
          </a:p>
          <a:p>
            <a:pPr algn="ctr">
              <a:buNone/>
            </a:pPr>
            <a:endParaRPr lang="en-US" dirty="0" smtClean="0"/>
          </a:p>
          <a:p>
            <a:pPr algn="ctr">
              <a:buNone/>
            </a:pPr>
            <a:endParaRPr lang="en-US" dirty="0"/>
          </a:p>
          <a:p>
            <a:pPr>
              <a:buNone/>
            </a:pPr>
            <a:endParaRPr lang="en-US" dirty="0" smtClean="0"/>
          </a:p>
          <a:p>
            <a:pPr>
              <a:buNone/>
            </a:pPr>
            <a:endParaRPr lang="en-US" dirty="0"/>
          </a:p>
          <a:p>
            <a:pPr>
              <a:buNone/>
            </a:pPr>
            <a:endParaRPr lang="en-US" dirty="0" smtClean="0"/>
          </a:p>
          <a:p>
            <a:pPr>
              <a:buNone/>
            </a:pPr>
            <a:r>
              <a:rPr lang="en-US" dirty="0" smtClean="0"/>
              <a:t>                Summative         vs.          Formative</a:t>
            </a:r>
            <a:endParaRPr lang="en-US" dirty="0"/>
          </a:p>
        </p:txBody>
      </p:sp>
      <p:pic>
        <p:nvPicPr>
          <p:cNvPr id="2051" name="Picture 3" descr="C:\Program Files\Microsoft Office\MEDIA\CAGCAT10\j0300840.wmf"/>
          <p:cNvPicPr>
            <a:picLocks noChangeAspect="1" noChangeArrowheads="1"/>
          </p:cNvPicPr>
          <p:nvPr/>
        </p:nvPicPr>
        <p:blipFill>
          <a:blip r:embed="rId2" cstate="print"/>
          <a:srcRect/>
          <a:stretch>
            <a:fillRect/>
          </a:stretch>
        </p:blipFill>
        <p:spPr bwMode="auto">
          <a:xfrm>
            <a:off x="2514600" y="3276600"/>
            <a:ext cx="4191000" cy="2286000"/>
          </a:xfrm>
          <a:prstGeom prst="rect">
            <a:avLst/>
          </a:prstGeom>
          <a:noFill/>
        </p:spPr>
      </p:pic>
    </p:spTree>
  </p:cSld>
  <p:clrMapOvr>
    <a:masterClrMapping/>
  </p:clrMapOvr>
  <p:transition spd="med"/>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Disadvantages of High Stakes Testing</a:t>
            </a:r>
            <a:endParaRPr lang="en-US" b="1" dirty="0"/>
          </a:p>
        </p:txBody>
      </p:sp>
      <p:sp>
        <p:nvSpPr>
          <p:cNvPr id="3" name="Content Placeholder 2"/>
          <p:cNvSpPr>
            <a:spLocks noGrp="1"/>
          </p:cNvSpPr>
          <p:nvPr>
            <p:ph idx="1"/>
          </p:nvPr>
        </p:nvSpPr>
        <p:spPr/>
        <p:txBody>
          <a:bodyPr>
            <a:normAutofit fontScale="92500" lnSpcReduction="20000"/>
          </a:bodyPr>
          <a:lstStyle/>
          <a:p>
            <a:pPr algn="ctr">
              <a:buNone/>
            </a:pPr>
            <a:r>
              <a:rPr lang="en-US" dirty="0" smtClean="0"/>
              <a:t>MINIMAL IMPACT ON STUDENT ACHIEVEMENT</a:t>
            </a:r>
          </a:p>
          <a:p>
            <a:endParaRPr lang="en-US" dirty="0" smtClean="0"/>
          </a:p>
          <a:p>
            <a:r>
              <a:rPr lang="en-US" dirty="0" smtClean="0"/>
              <a:t>Time lapse between administration and results</a:t>
            </a:r>
          </a:p>
          <a:p>
            <a:r>
              <a:rPr lang="en-US" dirty="0" smtClean="0"/>
              <a:t>Not easily interpreted at classroom level</a:t>
            </a:r>
          </a:p>
          <a:p>
            <a:r>
              <a:rPr lang="en-US" dirty="0" smtClean="0"/>
              <a:t>Vague individual feedback</a:t>
            </a:r>
          </a:p>
          <a:p>
            <a:r>
              <a:rPr lang="en-US" dirty="0" smtClean="0"/>
              <a:t>Rank-orders students and creates competitiveness</a:t>
            </a:r>
          </a:p>
          <a:p>
            <a:r>
              <a:rPr lang="en-US" dirty="0" smtClean="0"/>
              <a:t>Reinforces feeling of incompetence in underperforming students and creates student disengagement from learning</a:t>
            </a:r>
          </a:p>
          <a:p>
            <a:endParaRPr lang="en-US" dirty="0"/>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nvSpPr>
        <p:spPr>
          <a:xfrm>
            <a:off x="702732" y="355600"/>
            <a:ext cx="7772400" cy="1261884"/>
          </a:xfrm>
          <a:prstGeom prst="rect">
            <a:avLst/>
          </a:prstGeom>
          <a:noFill/>
        </p:spPr>
        <p:txBody>
          <a:bodyPr wrap="square" rtlCol="0">
            <a:spAutoFit/>
          </a:bodyPr>
          <a:lstStyle/>
          <a:p>
            <a:pPr algn="ctr"/>
            <a:r>
              <a:rPr lang="en-US" sz="4400" b="1" dirty="0" smtClean="0"/>
              <a:t>SWOTS </a:t>
            </a:r>
          </a:p>
          <a:p>
            <a:pPr algn="ctr"/>
            <a:r>
              <a:rPr lang="en-US" sz="3200" b="1" dirty="0" smtClean="0"/>
              <a:t>Applicable to the Mentoring Initiative</a:t>
            </a:r>
            <a:endParaRPr lang="en-US" sz="3200" dirty="0"/>
          </a:p>
        </p:txBody>
      </p:sp>
      <p:sp>
        <p:nvSpPr>
          <p:cNvPr id="6" name="Content Placeholder 5"/>
          <p:cNvSpPr>
            <a:spLocks noGrp="1"/>
          </p:cNvSpPr>
          <p:nvPr>
            <p:ph sz="half" idx="2"/>
          </p:nvPr>
        </p:nvSpPr>
        <p:spPr>
          <a:xfrm>
            <a:off x="101607" y="1617484"/>
            <a:ext cx="2022161" cy="4192058"/>
          </a:xfrm>
          <a:solidFill>
            <a:schemeClr val="accent2">
              <a:lumMod val="40000"/>
              <a:lumOff val="60000"/>
              <a:alpha val="75000"/>
            </a:schemeClr>
          </a:solidFill>
          <a:ln w="57150" cap="rnd" cmpd="sng">
            <a:solidFill>
              <a:srgbClr val="FF0000"/>
            </a:solidFill>
            <a:bevel/>
          </a:ln>
        </p:spPr>
        <p:txBody>
          <a:bodyPr>
            <a:normAutofit fontScale="40000" lnSpcReduction="20000"/>
          </a:bodyPr>
          <a:lstStyle/>
          <a:p>
            <a:pPr algn="ctr">
              <a:buNone/>
            </a:pPr>
            <a:r>
              <a:rPr lang="en-US" sz="4480" b="1" u="sng" dirty="0" smtClean="0"/>
              <a:t>Strengths</a:t>
            </a:r>
            <a:r>
              <a:rPr lang="en-US" b="1" dirty="0" smtClean="0"/>
              <a:t>  </a:t>
            </a:r>
          </a:p>
          <a:p>
            <a:pPr algn="ctr">
              <a:buNone/>
            </a:pPr>
            <a:endParaRPr lang="en-US" b="1" dirty="0" smtClean="0"/>
          </a:p>
          <a:p>
            <a:pPr>
              <a:buNone/>
            </a:pPr>
            <a:r>
              <a:rPr lang="en-US" sz="2880" b="1" dirty="0" smtClean="0"/>
              <a:t>Tradition  of  excellence  </a:t>
            </a:r>
          </a:p>
          <a:p>
            <a:pPr>
              <a:buNone/>
            </a:pPr>
            <a:endParaRPr lang="en-US" sz="2880" b="1" dirty="0" smtClean="0"/>
          </a:p>
          <a:p>
            <a:pPr>
              <a:buNone/>
            </a:pPr>
            <a:r>
              <a:rPr lang="en-US" sz="2880" b="1" dirty="0" smtClean="0"/>
              <a:t>Committed  staff  </a:t>
            </a:r>
          </a:p>
          <a:p>
            <a:pPr>
              <a:buNone/>
            </a:pPr>
            <a:endParaRPr lang="en-US" sz="2880" b="1" dirty="0" smtClean="0"/>
          </a:p>
          <a:p>
            <a:pPr>
              <a:buNone/>
            </a:pPr>
            <a:r>
              <a:rPr lang="en-US" sz="2880" b="1" dirty="0" smtClean="0"/>
              <a:t>High  expectations  of</a:t>
            </a:r>
          </a:p>
          <a:p>
            <a:pPr>
              <a:buNone/>
            </a:pPr>
            <a:r>
              <a:rPr lang="en-US" sz="2880" b="1" dirty="0" smtClean="0"/>
              <a:t>     professional  growth    </a:t>
            </a:r>
          </a:p>
          <a:p>
            <a:pPr>
              <a:buNone/>
            </a:pPr>
            <a:r>
              <a:rPr lang="en-US" sz="2880" b="1" dirty="0" smtClean="0"/>
              <a:t>     through  education &amp;   </a:t>
            </a:r>
          </a:p>
          <a:p>
            <a:pPr>
              <a:buNone/>
            </a:pPr>
            <a:r>
              <a:rPr lang="en-US" sz="2880" b="1" dirty="0" smtClean="0"/>
              <a:t>     training for  teachers  </a:t>
            </a:r>
          </a:p>
          <a:p>
            <a:pPr>
              <a:buNone/>
            </a:pPr>
            <a:endParaRPr lang="en-US" sz="2880" b="1" dirty="0" smtClean="0"/>
          </a:p>
          <a:p>
            <a:pPr>
              <a:buNone/>
            </a:pPr>
            <a:r>
              <a:rPr lang="en-US" sz="2880" b="1" dirty="0" smtClean="0"/>
              <a:t>Fair, balanced</a:t>
            </a:r>
          </a:p>
          <a:p>
            <a:pPr>
              <a:buNone/>
            </a:pPr>
            <a:r>
              <a:rPr lang="en-US" sz="2880" b="1" dirty="0" smtClean="0"/>
              <a:t>     evaluation structure  </a:t>
            </a:r>
          </a:p>
          <a:p>
            <a:pPr>
              <a:buNone/>
            </a:pPr>
            <a:r>
              <a:rPr lang="en-US" sz="2880" b="1" dirty="0" smtClean="0"/>
              <a:t>     for  management  and</a:t>
            </a:r>
          </a:p>
          <a:p>
            <a:pPr>
              <a:buNone/>
            </a:pPr>
            <a:r>
              <a:rPr lang="en-US" sz="2880" b="1" dirty="0" smtClean="0"/>
              <a:t>     staff</a:t>
            </a:r>
          </a:p>
          <a:p>
            <a:pPr>
              <a:buNone/>
            </a:pPr>
            <a:endParaRPr lang="en-US" sz="2880" b="1" dirty="0" smtClean="0"/>
          </a:p>
          <a:p>
            <a:pPr>
              <a:buNone/>
            </a:pPr>
            <a:r>
              <a:rPr lang="en-US" sz="2880" b="1" dirty="0" smtClean="0"/>
              <a:t>Competitive  salary </a:t>
            </a:r>
          </a:p>
          <a:p>
            <a:pPr>
              <a:buNone/>
            </a:pPr>
            <a:endParaRPr lang="en-US" sz="2880" b="1" dirty="0" smtClean="0"/>
          </a:p>
          <a:p>
            <a:pPr>
              <a:buNone/>
            </a:pPr>
            <a:r>
              <a:rPr lang="en-US" sz="2880" b="1" dirty="0" smtClean="0"/>
              <a:t>Strong  school  tradition</a:t>
            </a:r>
          </a:p>
          <a:p>
            <a:pPr>
              <a:buNone/>
            </a:pPr>
            <a:r>
              <a:rPr lang="en-US" sz="2880" b="1" dirty="0" smtClean="0"/>
              <a:t>     (school  spirit)</a:t>
            </a:r>
            <a:endParaRPr lang="en-US" sz="2880" dirty="0"/>
          </a:p>
        </p:txBody>
      </p:sp>
      <p:sp>
        <p:nvSpPr>
          <p:cNvPr id="9" name="Content Placeholder 5"/>
          <p:cNvSpPr txBox="1">
            <a:spLocks/>
          </p:cNvSpPr>
          <p:nvPr/>
        </p:nvSpPr>
        <p:spPr>
          <a:xfrm>
            <a:off x="2336806" y="1617484"/>
            <a:ext cx="2058213" cy="4192058"/>
          </a:xfrm>
          <a:prstGeom prst="rect">
            <a:avLst/>
          </a:prstGeom>
          <a:solidFill>
            <a:schemeClr val="accent6">
              <a:lumMod val="40000"/>
              <a:lumOff val="60000"/>
              <a:alpha val="75000"/>
            </a:schemeClr>
          </a:solidFill>
          <a:ln w="57150" cap="rnd" cmpd="sng">
            <a:solidFill>
              <a:srgbClr val="3366FF"/>
            </a:solidFill>
            <a:bevel/>
          </a:ln>
        </p:spPr>
        <p:txBody>
          <a:bodyPr vert="horz" lIns="91440" tIns="45720" rIns="91440" bIns="45720" rtlCol="0">
            <a:normAutofit lnSpcReduction="10000"/>
          </a:bodyPr>
          <a:lstStyle/>
          <a:p>
            <a:pPr marL="342900" lvl="0" indent="-342900" algn="ctr">
              <a:spcBef>
                <a:spcPct val="20000"/>
              </a:spcBef>
            </a:pPr>
            <a:r>
              <a:rPr lang="en-US" sz="2000" b="1" u="sng" dirty="0" smtClean="0"/>
              <a:t>Weaknesses </a:t>
            </a:r>
          </a:p>
          <a:p>
            <a:pPr marL="342900" lvl="0" indent="-342900">
              <a:spcBef>
                <a:spcPct val="20000"/>
              </a:spcBef>
            </a:pPr>
            <a:endParaRPr lang="en-US" sz="1300" b="1" dirty="0" smtClean="0"/>
          </a:p>
          <a:p>
            <a:pPr marL="342900" lvl="0" indent="-342900">
              <a:spcBef>
                <a:spcPct val="20000"/>
              </a:spcBef>
            </a:pPr>
            <a:r>
              <a:rPr lang="en-US" sz="1300" b="1" dirty="0" smtClean="0"/>
              <a:t>Blanketed directives/policies from school board</a:t>
            </a:r>
          </a:p>
          <a:p>
            <a:pPr marL="342900" lvl="0" indent="-342900">
              <a:spcBef>
                <a:spcPct val="20000"/>
              </a:spcBef>
            </a:pPr>
            <a:endParaRPr lang="en-US" sz="1300" b="1" dirty="0" smtClean="0"/>
          </a:p>
          <a:p>
            <a:pPr marL="342900" lvl="0" indent="-342900">
              <a:spcBef>
                <a:spcPct val="20000"/>
              </a:spcBef>
            </a:pPr>
            <a:r>
              <a:rPr lang="en-US" sz="1300" b="1" dirty="0" smtClean="0"/>
              <a:t>Outdated  technology  and  resources </a:t>
            </a:r>
          </a:p>
          <a:p>
            <a:pPr marL="342900" lvl="0" indent="-342900">
              <a:spcBef>
                <a:spcPct val="20000"/>
              </a:spcBef>
            </a:pPr>
            <a:endParaRPr lang="en-US" sz="1300" b="1" dirty="0" smtClean="0"/>
          </a:p>
          <a:p>
            <a:pPr marL="342900" lvl="0" indent="-342900">
              <a:spcBef>
                <a:spcPct val="20000"/>
              </a:spcBef>
            </a:pPr>
            <a:r>
              <a:rPr lang="en-US" sz="1300" b="1" dirty="0" smtClean="0"/>
              <a:t>Outdated  curriculum/textbooks </a:t>
            </a:r>
          </a:p>
          <a:p>
            <a:pPr marL="342900" lvl="0" indent="-342900">
              <a:spcBef>
                <a:spcPct val="20000"/>
              </a:spcBef>
            </a:pPr>
            <a:endParaRPr lang="en-US" sz="1300" b="1" dirty="0" smtClean="0"/>
          </a:p>
          <a:p>
            <a:pPr marL="342900" lvl="0" indent="-342900">
              <a:spcBef>
                <a:spcPct val="20000"/>
              </a:spcBef>
            </a:pPr>
            <a:r>
              <a:rPr lang="en-US" sz="1300" b="1" dirty="0" smtClean="0"/>
              <a:t>Mixed  population  of  the  economic disadvantaged and affluent</a:t>
            </a:r>
          </a:p>
          <a:p>
            <a:pPr marL="342900" lvl="0" indent="-342900">
              <a:spcBef>
                <a:spcPct val="20000"/>
              </a:spcBef>
            </a:pPr>
            <a:endParaRPr lang="en-US" sz="1300" b="1" dirty="0" smtClean="0"/>
          </a:p>
          <a:p>
            <a:pPr marL="342900" lvl="0" indent="-342900">
              <a:spcBef>
                <a:spcPct val="20000"/>
              </a:spcBef>
            </a:pPr>
            <a:r>
              <a:rPr lang="en-US" sz="1300" b="1" dirty="0" smtClean="0"/>
              <a:t>Insufficient  professional development</a:t>
            </a:r>
            <a:endParaRPr kumimoji="0" lang="en-US" sz="13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Content Placeholder 5"/>
          <p:cNvSpPr txBox="1">
            <a:spLocks/>
          </p:cNvSpPr>
          <p:nvPr/>
        </p:nvSpPr>
        <p:spPr>
          <a:xfrm>
            <a:off x="4588932" y="1617484"/>
            <a:ext cx="2201333" cy="4192058"/>
          </a:xfrm>
          <a:prstGeom prst="rect">
            <a:avLst/>
          </a:prstGeom>
          <a:solidFill>
            <a:schemeClr val="accent5">
              <a:lumMod val="40000"/>
              <a:lumOff val="60000"/>
              <a:alpha val="75000"/>
            </a:schemeClr>
          </a:solidFill>
          <a:ln w="57150" cap="rnd" cmpd="sng">
            <a:solidFill>
              <a:schemeClr val="accent6">
                <a:lumMod val="75000"/>
              </a:schemeClr>
            </a:solidFill>
            <a:bevel/>
          </a:ln>
        </p:spPr>
        <p:txBody>
          <a:bodyPr vert="horz" lIns="91440" tIns="45720" rIns="91440" bIns="45720" rtlCol="0">
            <a:normAutofit/>
          </a:bodyPr>
          <a:lstStyle/>
          <a:p>
            <a:pPr marL="342900" lvl="0" indent="-342900" algn="ctr">
              <a:spcBef>
                <a:spcPct val="20000"/>
              </a:spcBef>
            </a:pPr>
            <a:r>
              <a:rPr lang="en-US" sz="2000" b="1" u="sng" dirty="0" smtClean="0"/>
              <a:t>Opportunities</a:t>
            </a:r>
          </a:p>
          <a:p>
            <a:pPr marL="342900" lvl="0" indent="-342900" algn="ctr">
              <a:spcBef>
                <a:spcPct val="20000"/>
              </a:spcBef>
            </a:pPr>
            <a:endParaRPr lang="en-US" sz="2000" b="1" u="sng" dirty="0" smtClean="0"/>
          </a:p>
          <a:p>
            <a:pPr marL="342900" lvl="0" indent="-342900">
              <a:spcBef>
                <a:spcPct val="20000"/>
              </a:spcBef>
            </a:pPr>
            <a:r>
              <a:rPr lang="en-US" sz="1300" b="1" dirty="0" smtClean="0"/>
              <a:t>Increasing  population  of </a:t>
            </a:r>
          </a:p>
          <a:p>
            <a:pPr marL="342900" lvl="0" indent="-342900">
              <a:spcBef>
                <a:spcPct val="20000"/>
              </a:spcBef>
            </a:pPr>
            <a:r>
              <a:rPr lang="en-US" sz="1300" b="1" dirty="0" smtClean="0"/>
              <a:t>	retirements/hiring of new teachers</a:t>
            </a:r>
          </a:p>
          <a:p>
            <a:pPr marL="342900" lvl="0" indent="-342900">
              <a:spcBef>
                <a:spcPct val="20000"/>
              </a:spcBef>
            </a:pPr>
            <a:endParaRPr lang="en-US" sz="1300" b="1" dirty="0" smtClean="0"/>
          </a:p>
          <a:p>
            <a:pPr marL="342900" lvl="0" indent="-342900">
              <a:spcBef>
                <a:spcPct val="20000"/>
              </a:spcBef>
            </a:pPr>
            <a:r>
              <a:rPr lang="en-US" sz="1300" b="1" dirty="0" smtClean="0"/>
              <a:t>Corporations  within  school  district</a:t>
            </a:r>
            <a:endParaRPr kumimoji="0" lang="en-US" sz="13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Content Placeholder 5"/>
          <p:cNvSpPr txBox="1">
            <a:spLocks/>
          </p:cNvSpPr>
          <p:nvPr/>
        </p:nvSpPr>
        <p:spPr>
          <a:xfrm>
            <a:off x="6824131" y="1617484"/>
            <a:ext cx="2201333" cy="4192058"/>
          </a:xfrm>
          <a:prstGeom prst="rect">
            <a:avLst/>
          </a:prstGeom>
          <a:solidFill>
            <a:schemeClr val="accent3">
              <a:lumMod val="40000"/>
              <a:lumOff val="60000"/>
              <a:alpha val="75000"/>
            </a:schemeClr>
          </a:solidFill>
          <a:ln w="57150" cap="rnd" cmpd="sng">
            <a:solidFill>
              <a:srgbClr val="FFFF00"/>
            </a:solidFill>
            <a:bevel/>
          </a:ln>
        </p:spPr>
        <p:txBody>
          <a:bodyPr vert="horz" lIns="91440" tIns="45720" rIns="91440" bIns="45720" rtlCol="0">
            <a:normAutofit/>
          </a:bodyPr>
          <a:lstStyle/>
          <a:p>
            <a:pPr marL="342900" lvl="0" indent="-342900" algn="ctr">
              <a:spcBef>
                <a:spcPct val="20000"/>
              </a:spcBef>
            </a:pPr>
            <a:r>
              <a:rPr lang="en-US" sz="2000" b="1" u="sng" spc="300" dirty="0" smtClean="0"/>
              <a:t>Threats</a:t>
            </a:r>
            <a:r>
              <a:rPr lang="en-US" sz="2400" b="1" u="sng" spc="300" dirty="0" smtClean="0"/>
              <a:t> </a:t>
            </a:r>
          </a:p>
          <a:p>
            <a:pPr marL="342900" lvl="0" indent="-342900">
              <a:spcBef>
                <a:spcPct val="20000"/>
              </a:spcBef>
            </a:pPr>
            <a:endParaRPr lang="en-US" sz="1300" dirty="0" smtClean="0"/>
          </a:p>
          <a:p>
            <a:pPr marL="342900" lvl="0" indent="-342900">
              <a:spcBef>
                <a:spcPct val="20000"/>
              </a:spcBef>
            </a:pPr>
            <a:r>
              <a:rPr lang="en-US" sz="1300" b="1" dirty="0" smtClean="0"/>
              <a:t>Merit  pay/teachers  threatened by test results</a:t>
            </a:r>
          </a:p>
          <a:p>
            <a:pPr marL="342900" lvl="0" indent="-342900">
              <a:spcBef>
                <a:spcPct val="20000"/>
              </a:spcBef>
            </a:pPr>
            <a:endParaRPr lang="en-US" sz="1300" b="1" dirty="0" smtClean="0"/>
          </a:p>
          <a:p>
            <a:pPr marL="342900" lvl="0" indent="-342900">
              <a:spcBef>
                <a:spcPct val="20000"/>
              </a:spcBef>
            </a:pPr>
            <a:r>
              <a:rPr lang="en-US" sz="1300" b="1" dirty="0" smtClean="0"/>
              <a:t>Too  much  time  focused  on  testing/teaching to  the  test  </a:t>
            </a:r>
          </a:p>
          <a:p>
            <a:pPr marL="342900" lvl="0" indent="-342900">
              <a:spcBef>
                <a:spcPct val="20000"/>
              </a:spcBef>
            </a:pPr>
            <a:endParaRPr lang="en-US" sz="1300" b="1" dirty="0" smtClean="0"/>
          </a:p>
          <a:p>
            <a:pPr marL="342900" lvl="0" indent="-342900">
              <a:spcBef>
                <a:spcPct val="20000"/>
              </a:spcBef>
            </a:pPr>
            <a:r>
              <a:rPr lang="en-US" sz="1300" b="1" dirty="0" smtClean="0"/>
              <a:t> Time  stolen  due  to  NCLB</a:t>
            </a:r>
          </a:p>
          <a:p>
            <a:pPr marL="342900" lvl="0" indent="-342900">
              <a:spcBef>
                <a:spcPct val="20000"/>
              </a:spcBef>
            </a:pPr>
            <a:endParaRPr lang="en-US" sz="1300" b="1" dirty="0" smtClean="0"/>
          </a:p>
          <a:p>
            <a:pPr marL="342900" lvl="0" indent="-342900">
              <a:spcBef>
                <a:spcPct val="20000"/>
              </a:spcBef>
            </a:pPr>
            <a:r>
              <a:rPr lang="en-US" sz="1300" b="1" dirty="0" smtClean="0"/>
              <a:t>Global  change</a:t>
            </a:r>
            <a:endParaRPr kumimoji="0" lang="en-US" sz="13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med"/>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New Hope School District</a:t>
            </a:r>
            <a:endParaRPr lang="en-US" b="1" dirty="0"/>
          </a:p>
        </p:txBody>
      </p:sp>
      <p:sp>
        <p:nvSpPr>
          <p:cNvPr id="3" name="Content Placeholder 2"/>
          <p:cNvSpPr>
            <a:spLocks noGrp="1"/>
          </p:cNvSpPr>
          <p:nvPr>
            <p:ph idx="1"/>
          </p:nvPr>
        </p:nvSpPr>
        <p:spPr/>
        <p:txBody>
          <a:bodyPr/>
          <a:lstStyle/>
          <a:p>
            <a:pPr algn="ctr">
              <a:buNone/>
            </a:pPr>
            <a:endParaRPr lang="en-US" dirty="0" smtClean="0"/>
          </a:p>
          <a:p>
            <a:pPr algn="ctr">
              <a:buNone/>
            </a:pPr>
            <a:r>
              <a:rPr lang="en-US" b="1" dirty="0" smtClean="0"/>
              <a:t>Strength:</a:t>
            </a:r>
          </a:p>
          <a:p>
            <a:pPr algn="ctr">
              <a:buNone/>
            </a:pPr>
            <a:endParaRPr lang="en-US" dirty="0"/>
          </a:p>
          <a:p>
            <a:pPr algn="ctr">
              <a:buNone/>
            </a:pPr>
            <a:r>
              <a:rPr lang="en-US" dirty="0" smtClean="0"/>
              <a:t>“High Standardized Test Scores”</a:t>
            </a:r>
          </a:p>
          <a:p>
            <a:pPr algn="ctr">
              <a:buNone/>
            </a:pPr>
            <a:endParaRPr lang="en-US" dirty="0"/>
          </a:p>
          <a:p>
            <a:pPr algn="ctr">
              <a:buNone/>
            </a:pPr>
            <a:r>
              <a:rPr lang="en-US" b="1" dirty="0" smtClean="0"/>
              <a:t>REAL OR PERCEIVED?</a:t>
            </a:r>
            <a:endParaRPr lang="en-US" b="1" dirty="0"/>
          </a:p>
        </p:txBody>
      </p:sp>
    </p:spTree>
  </p:cSld>
  <p:clrMapOvr>
    <a:masterClrMapping/>
  </p:clrMapOvr>
  <p:transition spd="med"/>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New Hope School District</a:t>
            </a:r>
            <a:endParaRPr lang="en-US" b="1" dirty="0"/>
          </a:p>
        </p:txBody>
      </p:sp>
      <p:sp>
        <p:nvSpPr>
          <p:cNvPr id="3" name="Content Placeholder 2"/>
          <p:cNvSpPr>
            <a:spLocks noGrp="1"/>
          </p:cNvSpPr>
          <p:nvPr>
            <p:ph idx="1"/>
          </p:nvPr>
        </p:nvSpPr>
        <p:spPr>
          <a:xfrm>
            <a:off x="457200" y="1600200"/>
            <a:ext cx="8229600" cy="4953000"/>
          </a:xfrm>
        </p:spPr>
        <p:txBody>
          <a:bodyPr>
            <a:normAutofit fontScale="85000" lnSpcReduction="10000"/>
          </a:bodyPr>
          <a:lstStyle/>
          <a:p>
            <a:pPr algn="ctr">
              <a:buNone/>
            </a:pPr>
            <a:r>
              <a:rPr lang="en-US" sz="4200" b="1" dirty="0" smtClean="0"/>
              <a:t>STATUS QUO</a:t>
            </a:r>
          </a:p>
          <a:p>
            <a:pPr algn="ctr">
              <a:buNone/>
            </a:pPr>
            <a:endParaRPr lang="en-US" b="1" dirty="0" smtClean="0"/>
          </a:p>
          <a:p>
            <a:r>
              <a:rPr lang="en-US" dirty="0" smtClean="0"/>
              <a:t>High SES community (Strong relationship between SES and student achievement, Marzano &amp; Waters, 2009)</a:t>
            </a:r>
          </a:p>
          <a:p>
            <a:r>
              <a:rPr lang="en-US" dirty="0" smtClean="0"/>
              <a:t>Low student mobility rate (High transiency rate negatively affects test scores, Marzano &amp; Waters, 2009) </a:t>
            </a:r>
          </a:p>
          <a:p>
            <a:r>
              <a:rPr lang="en-US" dirty="0" smtClean="0"/>
              <a:t>Teaching to the test</a:t>
            </a:r>
          </a:p>
          <a:p>
            <a:r>
              <a:rPr lang="en-US" dirty="0" smtClean="0"/>
              <a:t>Focus on how “well” students are doing rather than “what” students are doing</a:t>
            </a:r>
          </a:p>
          <a:p>
            <a:r>
              <a:rPr lang="en-US" dirty="0" smtClean="0"/>
              <a:t>Data does not drive instructional decision-making</a:t>
            </a:r>
          </a:p>
          <a:p>
            <a:pPr>
              <a:buNone/>
            </a:pPr>
            <a:endParaRPr lang="en-US" dirty="0" smtClean="0"/>
          </a:p>
          <a:p>
            <a:endParaRPr lang="en-US" dirty="0" smtClean="0"/>
          </a:p>
          <a:p>
            <a:pPr>
              <a:buNone/>
            </a:pPr>
            <a:endParaRPr lang="en-US" dirty="0"/>
          </a:p>
        </p:txBody>
      </p:sp>
    </p:spTree>
  </p:cSld>
  <p:clrMapOvr>
    <a:masterClrMapping/>
  </p:clrMapOvr>
  <p:transition spd="med"/>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New Hope School District</a:t>
            </a:r>
            <a:endParaRPr lang="en-US" b="1" dirty="0"/>
          </a:p>
        </p:txBody>
      </p:sp>
      <p:sp>
        <p:nvSpPr>
          <p:cNvPr id="3" name="Content Placeholder 2"/>
          <p:cNvSpPr>
            <a:spLocks noGrp="1"/>
          </p:cNvSpPr>
          <p:nvPr>
            <p:ph idx="1"/>
          </p:nvPr>
        </p:nvSpPr>
        <p:spPr/>
        <p:txBody>
          <a:bodyPr/>
          <a:lstStyle/>
          <a:p>
            <a:pPr algn="ctr">
              <a:buNone/>
            </a:pPr>
            <a:r>
              <a:rPr lang="en-US" b="1" dirty="0" smtClean="0"/>
              <a:t>THREATS TO STATUS QUO</a:t>
            </a:r>
          </a:p>
          <a:p>
            <a:pPr algn="ctr">
              <a:buNone/>
            </a:pPr>
            <a:endParaRPr lang="en-US" b="1" dirty="0" smtClean="0"/>
          </a:p>
          <a:p>
            <a:r>
              <a:rPr lang="en-US" dirty="0" smtClean="0"/>
              <a:t>Closing of local small businesses and plants changing SES</a:t>
            </a:r>
          </a:p>
          <a:p>
            <a:r>
              <a:rPr lang="en-US" dirty="0" smtClean="0"/>
              <a:t>Foreclosures increasing mobility rate</a:t>
            </a:r>
          </a:p>
          <a:p>
            <a:r>
              <a:rPr lang="en-US" dirty="0" smtClean="0"/>
              <a:t>Widening gap between “haves” and “have not’s”</a:t>
            </a:r>
            <a:endParaRPr lang="en-US" dirty="0"/>
          </a:p>
        </p:txBody>
      </p:sp>
    </p:spTree>
  </p:cSld>
  <p:clrMapOvr>
    <a:masterClrMapping/>
  </p:clrMapOvr>
  <p:transition spd="med"/>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New Hope School District</a:t>
            </a:r>
            <a:endParaRPr lang="en-US" b="1" dirty="0"/>
          </a:p>
        </p:txBody>
      </p:sp>
      <p:sp>
        <p:nvSpPr>
          <p:cNvPr id="3" name="Content Placeholder 2"/>
          <p:cNvSpPr>
            <a:spLocks noGrp="1"/>
          </p:cNvSpPr>
          <p:nvPr>
            <p:ph idx="1"/>
          </p:nvPr>
        </p:nvSpPr>
        <p:spPr/>
        <p:txBody>
          <a:bodyPr>
            <a:normAutofit lnSpcReduction="10000"/>
          </a:bodyPr>
          <a:lstStyle/>
          <a:p>
            <a:pPr algn="ctr">
              <a:buNone/>
            </a:pPr>
            <a:r>
              <a:rPr lang="en-US" b="1" dirty="0" smtClean="0"/>
              <a:t>OPPORTUNITY</a:t>
            </a:r>
            <a:endParaRPr lang="en-US" b="1" dirty="0"/>
          </a:p>
          <a:p>
            <a:r>
              <a:rPr lang="en-US" dirty="0" smtClean="0"/>
              <a:t>Systemic change related to district mission of engaged learning</a:t>
            </a:r>
          </a:p>
          <a:p>
            <a:r>
              <a:rPr lang="en-US" dirty="0" smtClean="0"/>
              <a:t>Systemic change related to district vision of providing relevant research-based instruction that responds to each student’s unique potential</a:t>
            </a:r>
          </a:p>
          <a:p>
            <a:r>
              <a:rPr lang="en-US" dirty="0" smtClean="0"/>
              <a:t>Enhanced teaching and learning</a:t>
            </a:r>
          </a:p>
          <a:p>
            <a:r>
              <a:rPr lang="en-US" dirty="0" smtClean="0"/>
              <a:t>Focus on learning vs. achievement</a:t>
            </a:r>
          </a:p>
        </p:txBody>
      </p:sp>
    </p:spTree>
  </p:cSld>
  <p:clrMapOvr>
    <a:masterClrMapping/>
  </p:clrMapOvr>
  <p:transition spd="med"/>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697162"/>
          </a:xfrm>
        </p:spPr>
        <p:txBody>
          <a:bodyPr>
            <a:normAutofit fontScale="90000"/>
          </a:bodyPr>
          <a:lstStyle/>
          <a:p>
            <a:r>
              <a:rPr lang="en-US" dirty="0" smtClean="0"/>
              <a:t/>
            </a:r>
            <a:br>
              <a:rPr lang="en-US" dirty="0" smtClean="0"/>
            </a:br>
            <a:r>
              <a:rPr lang="en-US" b="1" dirty="0" smtClean="0"/>
              <a:t>Achievement vs. Learning</a:t>
            </a:r>
            <a:r>
              <a:rPr lang="en-US" dirty="0" smtClean="0"/>
              <a:t/>
            </a:r>
            <a:br>
              <a:rPr lang="en-US" dirty="0" smtClean="0"/>
            </a:br>
            <a:r>
              <a:rPr lang="en-US" sz="2400" dirty="0" smtClean="0"/>
              <a:t>Video Clip by Alfie Kohn</a:t>
            </a:r>
            <a:br>
              <a:rPr lang="en-US" sz="2400" dirty="0" smtClean="0"/>
            </a:br>
            <a:r>
              <a:rPr lang="en-US" sz="2400" dirty="0" smtClean="0"/>
              <a:t/>
            </a:r>
            <a:br>
              <a:rPr lang="en-US" sz="2400" dirty="0" smtClean="0"/>
            </a:br>
            <a:r>
              <a:rPr lang="en-US" sz="2400" dirty="0" smtClean="0"/>
              <a:t>Endorsed by W. Edwards </a:t>
            </a:r>
            <a:r>
              <a:rPr lang="en-US" sz="2400" dirty="0"/>
              <a:t>D</a:t>
            </a:r>
            <a:r>
              <a:rPr lang="en-US" sz="2400" dirty="0" smtClean="0"/>
              <a:t>eming in “No Contest”</a:t>
            </a:r>
            <a:br>
              <a:rPr lang="en-US" sz="2400" dirty="0" smtClean="0"/>
            </a:br>
            <a:r>
              <a:rPr lang="en-US" sz="2400" dirty="0" smtClean="0"/>
              <a:t>which addresses competition in schools.</a:t>
            </a:r>
            <a:r>
              <a:rPr lang="en-US" dirty="0" smtClean="0"/>
              <a:t/>
            </a:r>
            <a:br>
              <a:rPr lang="en-US" dirty="0" smtClean="0"/>
            </a:br>
            <a:endParaRPr lang="en-US" dirty="0"/>
          </a:p>
        </p:txBody>
      </p:sp>
      <p:sp>
        <p:nvSpPr>
          <p:cNvPr id="3" name="Content Placeholder 2"/>
          <p:cNvSpPr>
            <a:spLocks noGrp="1"/>
          </p:cNvSpPr>
          <p:nvPr>
            <p:ph idx="1"/>
          </p:nvPr>
        </p:nvSpPr>
        <p:spPr>
          <a:xfrm>
            <a:off x="457200" y="3505200"/>
            <a:ext cx="8229600" cy="2620963"/>
          </a:xfrm>
        </p:spPr>
        <p:txBody>
          <a:bodyPr/>
          <a:lstStyle/>
          <a:p>
            <a:pPr algn="ctr">
              <a:buNone/>
            </a:pPr>
            <a:endParaRPr lang="en-US" dirty="0" smtClean="0"/>
          </a:p>
          <a:p>
            <a:pPr algn="ctr">
              <a:buNone/>
            </a:pPr>
            <a:r>
              <a:rPr lang="en-US" dirty="0" smtClean="0">
                <a:hlinkClick r:id="rId2"/>
              </a:rPr>
              <a:t>http://www.youtube.com/watch?v=7sywMkf5QhI</a:t>
            </a:r>
            <a:endParaRPr lang="en-US" dirty="0" smtClean="0"/>
          </a:p>
          <a:p>
            <a:pPr algn="ctr">
              <a:buNone/>
            </a:pPr>
            <a:endParaRPr lang="en-US" dirty="0"/>
          </a:p>
        </p:txBody>
      </p:sp>
    </p:spTree>
  </p:cSld>
  <p:clrMapOvr>
    <a:masterClrMapping/>
  </p:clrMapOvr>
  <p:transition spd="med"/>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202362"/>
          </a:xfrm>
        </p:spPr>
        <p:txBody>
          <a:bodyPr>
            <a:normAutofit fontScale="90000"/>
          </a:bodyPr>
          <a:lstStyle/>
          <a:p>
            <a:r>
              <a:rPr lang="en-US" b="1" dirty="0" smtClean="0"/>
              <a:t/>
            </a:r>
            <a:br>
              <a:rPr lang="en-US" b="1" dirty="0" smtClean="0"/>
            </a:br>
            <a:r>
              <a:rPr lang="en-US" b="1" dirty="0" smtClean="0"/>
              <a:t>Evolve Mindsets and Mental Models</a:t>
            </a:r>
            <a:r>
              <a:rPr lang="en-US" dirty="0" smtClean="0"/>
              <a:t/>
            </a:r>
            <a:br>
              <a:rPr lang="en-US" dirty="0" smtClean="0"/>
            </a:br>
            <a:r>
              <a:rPr lang="en-US" dirty="0" smtClean="0"/>
              <a:t/>
            </a:r>
            <a:br>
              <a:rPr lang="en-US" dirty="0" smtClean="0"/>
            </a:br>
            <a:r>
              <a:rPr lang="en-US" dirty="0"/>
              <a:t/>
            </a:r>
            <a:br>
              <a:rPr lang="en-US" dirty="0"/>
            </a:br>
            <a:r>
              <a:rPr lang="en-US" dirty="0" smtClean="0"/>
              <a:t>From: Summative assessment</a:t>
            </a:r>
            <a:br>
              <a:rPr lang="en-US" dirty="0" smtClean="0"/>
            </a:br>
            <a:r>
              <a:rPr lang="en-US" dirty="0" smtClean="0"/>
              <a:t>To: Formative assessment</a:t>
            </a:r>
            <a:br>
              <a:rPr lang="en-US" dirty="0" smtClean="0"/>
            </a:br>
            <a:r>
              <a:rPr lang="en-US" dirty="0" smtClean="0"/>
              <a:t/>
            </a:r>
            <a:br>
              <a:rPr lang="en-US" dirty="0" smtClean="0"/>
            </a:br>
            <a:r>
              <a:rPr lang="en-US" dirty="0" smtClean="0"/>
              <a:t>From: Evaluative grading</a:t>
            </a:r>
            <a:br>
              <a:rPr lang="en-US" dirty="0" smtClean="0"/>
            </a:br>
            <a:r>
              <a:rPr lang="en-US" dirty="0" smtClean="0"/>
              <a:t>To: Planning future instruction</a:t>
            </a:r>
            <a:br>
              <a:rPr lang="en-US" dirty="0" smtClean="0"/>
            </a:br>
            <a:r>
              <a:rPr lang="en-US" dirty="0"/>
              <a:t/>
            </a:r>
            <a:br>
              <a:rPr lang="en-US" dirty="0"/>
            </a:br>
            <a:r>
              <a:rPr lang="en-US" dirty="0" smtClean="0"/>
              <a:t/>
            </a:r>
            <a:br>
              <a:rPr lang="en-US" dirty="0" smtClean="0"/>
            </a:br>
            <a:endParaRPr lang="en-US" dirty="0"/>
          </a:p>
        </p:txBody>
      </p:sp>
    </p:spTree>
  </p:cSld>
  <p:clrMapOvr>
    <a:masterClrMapping/>
  </p:clrMapOvr>
  <p:transition spd="med"/>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1828800"/>
            <a:ext cx="7772400" cy="1146175"/>
          </a:xfrm>
        </p:spPr>
        <p:txBody>
          <a:bodyPr>
            <a:normAutofit fontScale="90000"/>
          </a:bodyPr>
          <a:lstStyle/>
          <a:p>
            <a:r>
              <a:rPr lang="en-US" b="1" dirty="0" smtClean="0"/>
              <a:t>What is Formative Assessment?</a:t>
            </a:r>
            <a:r>
              <a:rPr lang="en-US" dirty="0" smtClean="0"/>
              <a:t/>
            </a:r>
            <a:br>
              <a:rPr lang="en-US" dirty="0" smtClean="0"/>
            </a:br>
            <a:r>
              <a:rPr lang="en-US" dirty="0" smtClean="0"/>
              <a:t/>
            </a:r>
            <a:br>
              <a:rPr lang="en-US" dirty="0" smtClean="0"/>
            </a:br>
            <a:r>
              <a:rPr lang="en-US" dirty="0" smtClean="0"/>
              <a:t>Formal Definition:</a:t>
            </a:r>
            <a:br>
              <a:rPr lang="en-US" dirty="0" smtClean="0"/>
            </a:br>
            <a:r>
              <a:rPr lang="en-US" dirty="0" smtClean="0"/>
              <a:t/>
            </a:r>
            <a:br>
              <a:rPr lang="en-US" dirty="0" smtClean="0"/>
            </a:br>
            <a:endParaRPr lang="en-US" dirty="0"/>
          </a:p>
        </p:txBody>
      </p:sp>
      <p:sp>
        <p:nvSpPr>
          <p:cNvPr id="4" name="Subtitle 3"/>
          <p:cNvSpPr>
            <a:spLocks noGrp="1"/>
          </p:cNvSpPr>
          <p:nvPr>
            <p:ph type="subTitle" idx="1"/>
          </p:nvPr>
        </p:nvSpPr>
        <p:spPr>
          <a:xfrm>
            <a:off x="1371600" y="2895600"/>
            <a:ext cx="6400800" cy="3657600"/>
          </a:xfrm>
        </p:spPr>
        <p:txBody>
          <a:bodyPr>
            <a:normAutofit fontScale="85000" lnSpcReduction="10000"/>
          </a:bodyPr>
          <a:lstStyle/>
          <a:p>
            <a:pPr algn="l"/>
            <a:r>
              <a:rPr lang="en-US" dirty="0" smtClean="0">
                <a:solidFill>
                  <a:schemeClr val="tx1"/>
                </a:solidFill>
              </a:rPr>
              <a:t>A </a:t>
            </a:r>
            <a:r>
              <a:rPr lang="en-US" b="1" dirty="0" smtClean="0">
                <a:solidFill>
                  <a:schemeClr val="tx1"/>
                </a:solidFill>
              </a:rPr>
              <a:t>planned</a:t>
            </a:r>
            <a:r>
              <a:rPr lang="en-US" dirty="0" smtClean="0">
                <a:solidFill>
                  <a:schemeClr val="tx1"/>
                </a:solidFill>
              </a:rPr>
              <a:t> </a:t>
            </a:r>
            <a:r>
              <a:rPr lang="en-US" b="1" dirty="0" smtClean="0">
                <a:solidFill>
                  <a:schemeClr val="tx1"/>
                </a:solidFill>
              </a:rPr>
              <a:t>process</a:t>
            </a:r>
            <a:r>
              <a:rPr lang="en-US" dirty="0" smtClean="0">
                <a:solidFill>
                  <a:schemeClr val="tx1"/>
                </a:solidFill>
              </a:rPr>
              <a:t> in which the </a:t>
            </a:r>
            <a:r>
              <a:rPr lang="en-US" b="1" dirty="0" smtClean="0">
                <a:solidFill>
                  <a:schemeClr val="tx1"/>
                </a:solidFill>
              </a:rPr>
              <a:t>ongoing</a:t>
            </a:r>
            <a:r>
              <a:rPr lang="en-US" dirty="0" smtClean="0">
                <a:solidFill>
                  <a:schemeClr val="tx1"/>
                </a:solidFill>
              </a:rPr>
              <a:t> activities undertaken in the classroom increase student </a:t>
            </a:r>
            <a:r>
              <a:rPr lang="en-US" b="1" dirty="0" smtClean="0">
                <a:solidFill>
                  <a:schemeClr val="tx1"/>
                </a:solidFill>
              </a:rPr>
              <a:t>engagement and learning </a:t>
            </a:r>
            <a:r>
              <a:rPr lang="en-US" dirty="0" smtClean="0">
                <a:solidFill>
                  <a:schemeClr val="tx1"/>
                </a:solidFill>
              </a:rPr>
              <a:t>by providing  </a:t>
            </a:r>
            <a:r>
              <a:rPr lang="en-US" b="1" dirty="0" smtClean="0">
                <a:solidFill>
                  <a:schemeClr val="tx1"/>
                </a:solidFill>
              </a:rPr>
              <a:t>timely</a:t>
            </a:r>
            <a:r>
              <a:rPr lang="en-US" dirty="0" smtClean="0">
                <a:solidFill>
                  <a:schemeClr val="tx1"/>
                </a:solidFill>
              </a:rPr>
              <a:t> informational </a:t>
            </a:r>
            <a:r>
              <a:rPr lang="en-US" b="1" dirty="0" smtClean="0">
                <a:solidFill>
                  <a:schemeClr val="tx1"/>
                </a:solidFill>
              </a:rPr>
              <a:t>feedback</a:t>
            </a:r>
            <a:r>
              <a:rPr lang="en-US" dirty="0" smtClean="0">
                <a:solidFill>
                  <a:schemeClr val="tx1"/>
                </a:solidFill>
              </a:rPr>
              <a:t> and </a:t>
            </a:r>
            <a:r>
              <a:rPr lang="en-US" b="1" dirty="0" smtClean="0">
                <a:solidFill>
                  <a:schemeClr val="tx1"/>
                </a:solidFill>
              </a:rPr>
              <a:t>decision-making data </a:t>
            </a:r>
            <a:r>
              <a:rPr lang="en-US" dirty="0" smtClean="0">
                <a:solidFill>
                  <a:schemeClr val="tx1"/>
                </a:solidFill>
              </a:rPr>
              <a:t>so </a:t>
            </a:r>
            <a:r>
              <a:rPr lang="en-US" b="1" dirty="0" smtClean="0">
                <a:solidFill>
                  <a:schemeClr val="tx1"/>
                </a:solidFill>
              </a:rPr>
              <a:t>students can adjust</a:t>
            </a:r>
            <a:r>
              <a:rPr lang="en-US" dirty="0" smtClean="0">
                <a:solidFill>
                  <a:schemeClr val="tx1"/>
                </a:solidFill>
              </a:rPr>
              <a:t> current learning tactics in which they employ and </a:t>
            </a:r>
            <a:r>
              <a:rPr lang="en-US" b="1" dirty="0" smtClean="0">
                <a:solidFill>
                  <a:schemeClr val="tx1"/>
                </a:solidFill>
              </a:rPr>
              <a:t>teachers can modify </a:t>
            </a:r>
            <a:r>
              <a:rPr lang="en-US" dirty="0" smtClean="0">
                <a:solidFill>
                  <a:schemeClr val="tx1"/>
                </a:solidFill>
              </a:rPr>
              <a:t>instructional methods in which they implement.                              </a:t>
            </a:r>
            <a:r>
              <a:rPr lang="en-US" sz="1800" dirty="0" smtClean="0">
                <a:solidFill>
                  <a:schemeClr val="tx1"/>
                </a:solidFill>
              </a:rPr>
              <a:t>---Nancy Schumacher, 2010</a:t>
            </a:r>
            <a:endParaRPr lang="en-US" dirty="0">
              <a:solidFill>
                <a:schemeClr val="tx1"/>
              </a:solidFill>
            </a:endParaRPr>
          </a:p>
        </p:txBody>
      </p:sp>
    </p:spTree>
  </p:cSld>
  <p:clrMapOvr>
    <a:masterClrMapping/>
  </p:clrMapOvr>
  <p:transition spd="med"/>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
            </a:r>
            <a:br>
              <a:rPr lang="en-US" b="1" dirty="0" smtClean="0"/>
            </a:br>
            <a:r>
              <a:rPr lang="en-US" b="1" dirty="0" smtClean="0"/>
              <a:t>Formative Assessment </a:t>
            </a:r>
            <a:br>
              <a:rPr lang="en-US" b="1" dirty="0" smtClean="0"/>
            </a:br>
            <a:r>
              <a:rPr lang="en-US" b="1" dirty="0" smtClean="0"/>
              <a:t>vs. Summative Assessment</a:t>
            </a:r>
            <a:r>
              <a:rPr lang="en-US" dirty="0" smtClean="0"/>
              <a:t/>
            </a:r>
            <a:br>
              <a:rPr lang="en-US" dirty="0" smtClean="0"/>
            </a:br>
            <a:r>
              <a:rPr lang="en-US" dirty="0"/>
              <a:t/>
            </a:r>
            <a:br>
              <a:rPr lang="en-US" dirty="0"/>
            </a:br>
            <a:endParaRPr lang="en-US" dirty="0"/>
          </a:p>
        </p:txBody>
      </p:sp>
      <p:sp>
        <p:nvSpPr>
          <p:cNvPr id="3" name="Content Placeholder 2"/>
          <p:cNvSpPr>
            <a:spLocks noGrp="1"/>
          </p:cNvSpPr>
          <p:nvPr>
            <p:ph idx="1"/>
          </p:nvPr>
        </p:nvSpPr>
        <p:spPr>
          <a:xfrm>
            <a:off x="457200" y="1905000"/>
            <a:ext cx="8229600" cy="4221163"/>
          </a:xfrm>
        </p:spPr>
        <p:txBody>
          <a:bodyPr>
            <a:normAutofit lnSpcReduction="10000"/>
          </a:bodyPr>
          <a:lstStyle/>
          <a:p>
            <a:r>
              <a:rPr lang="en-US" dirty="0" smtClean="0"/>
              <a:t>Formative Assessment: </a:t>
            </a:r>
          </a:p>
          <a:p>
            <a:pPr>
              <a:buNone/>
            </a:pPr>
            <a:r>
              <a:rPr lang="en-US" dirty="0"/>
              <a:t>	</a:t>
            </a:r>
            <a:r>
              <a:rPr lang="en-US" dirty="0" smtClean="0"/>
              <a:t>	 </a:t>
            </a:r>
            <a:r>
              <a:rPr lang="en-US" i="1" dirty="0" smtClean="0"/>
              <a:t>FOR </a:t>
            </a:r>
            <a:r>
              <a:rPr lang="en-US" dirty="0" smtClean="0"/>
              <a:t>learning</a:t>
            </a:r>
            <a:r>
              <a:rPr lang="en-US" i="1" dirty="0" smtClean="0"/>
              <a:t> – DURING</a:t>
            </a:r>
            <a:r>
              <a:rPr lang="en-US" dirty="0" smtClean="0"/>
              <a:t> learning</a:t>
            </a:r>
          </a:p>
          <a:p>
            <a:r>
              <a:rPr lang="en-US" dirty="0" smtClean="0"/>
              <a:t>Summative Assessment:</a:t>
            </a:r>
          </a:p>
          <a:p>
            <a:pPr>
              <a:buNone/>
            </a:pPr>
            <a:r>
              <a:rPr lang="en-US" dirty="0"/>
              <a:t>	</a:t>
            </a:r>
            <a:r>
              <a:rPr lang="en-US" dirty="0" smtClean="0"/>
              <a:t>	</a:t>
            </a:r>
            <a:r>
              <a:rPr lang="en-US" i="1" dirty="0" smtClean="0"/>
              <a:t>OF</a:t>
            </a:r>
            <a:r>
              <a:rPr lang="en-US" dirty="0" smtClean="0"/>
              <a:t> learning – </a:t>
            </a:r>
            <a:r>
              <a:rPr lang="en-US" i="1" dirty="0" smtClean="0"/>
              <a:t>AFTER</a:t>
            </a:r>
            <a:r>
              <a:rPr lang="en-US" dirty="0" smtClean="0"/>
              <a:t> learning</a:t>
            </a:r>
          </a:p>
          <a:p>
            <a:pPr>
              <a:buNone/>
            </a:pPr>
            <a:endParaRPr lang="en-US" dirty="0"/>
          </a:p>
          <a:p>
            <a:pPr>
              <a:buNone/>
            </a:pPr>
            <a:r>
              <a:rPr lang="en-US" dirty="0" smtClean="0"/>
              <a:t>“When the cook tastes the soup it is formative, when the guests taste the soup it is summative.”                          </a:t>
            </a:r>
            <a:r>
              <a:rPr lang="en-US" sz="1800" dirty="0" smtClean="0"/>
              <a:t>---Bob Stake in Marzano, 2010</a:t>
            </a:r>
            <a:r>
              <a:rPr lang="en-US" dirty="0" smtClean="0"/>
              <a:t>   </a:t>
            </a:r>
            <a:endParaRPr lang="en-US" dirty="0"/>
          </a:p>
        </p:txBody>
      </p:sp>
    </p:spTree>
  </p:cSld>
  <p:clrMapOvr>
    <a:masterClrMapping/>
  </p:clrMapOvr>
  <p:transition spd="med"/>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 of Formative Assessment</a:t>
            </a:r>
            <a:endParaRPr lang="en-US" b="1" dirty="0"/>
          </a:p>
        </p:txBody>
      </p:sp>
      <p:sp>
        <p:nvSpPr>
          <p:cNvPr id="3" name="Content Placeholder 2"/>
          <p:cNvSpPr>
            <a:spLocks noGrp="1"/>
          </p:cNvSpPr>
          <p:nvPr>
            <p:ph idx="1"/>
          </p:nvPr>
        </p:nvSpPr>
        <p:spPr/>
        <p:txBody>
          <a:bodyPr>
            <a:normAutofit lnSpcReduction="10000"/>
          </a:bodyPr>
          <a:lstStyle/>
          <a:p>
            <a:pPr algn="ctr">
              <a:buNone/>
            </a:pPr>
            <a:r>
              <a:rPr lang="en-US" sz="3600" dirty="0" smtClean="0"/>
              <a:t>For teachers to teach more effectively</a:t>
            </a:r>
          </a:p>
          <a:p>
            <a:pPr algn="ctr">
              <a:buNone/>
            </a:pPr>
            <a:endParaRPr lang="en-US" dirty="0"/>
          </a:p>
          <a:p>
            <a:pPr algn="ctr">
              <a:buNone/>
            </a:pPr>
            <a:endParaRPr lang="en-US" dirty="0" smtClean="0"/>
          </a:p>
          <a:p>
            <a:pPr algn="ctr">
              <a:buNone/>
            </a:pPr>
            <a:endParaRPr lang="en-US" dirty="0"/>
          </a:p>
          <a:p>
            <a:pPr algn="ctr">
              <a:buNone/>
            </a:pPr>
            <a:endParaRPr lang="en-US" dirty="0" smtClean="0"/>
          </a:p>
          <a:p>
            <a:pPr algn="ctr">
              <a:buNone/>
            </a:pPr>
            <a:endParaRPr lang="en-US" dirty="0"/>
          </a:p>
          <a:p>
            <a:pPr algn="ctr">
              <a:buNone/>
            </a:pPr>
            <a:endParaRPr lang="en-US" dirty="0" smtClean="0"/>
          </a:p>
          <a:p>
            <a:pPr algn="ctr">
              <a:buNone/>
            </a:pPr>
            <a:r>
              <a:rPr lang="en-US" sz="3600" dirty="0" smtClean="0"/>
              <a:t>For students to learn more effectively</a:t>
            </a:r>
            <a:endParaRPr lang="en-US" sz="3600" dirty="0"/>
          </a:p>
        </p:txBody>
      </p:sp>
      <p:pic>
        <p:nvPicPr>
          <p:cNvPr id="4098" name="Picture 2" descr="C:\Users\nschumacher\Pictures\Microsoft Clip Organizer\00438552.jpg"/>
          <p:cNvPicPr>
            <a:picLocks noChangeAspect="1" noChangeArrowheads="1"/>
          </p:cNvPicPr>
          <p:nvPr/>
        </p:nvPicPr>
        <p:blipFill>
          <a:blip r:embed="rId2" cstate="print"/>
          <a:srcRect/>
          <a:stretch>
            <a:fillRect/>
          </a:stretch>
        </p:blipFill>
        <p:spPr bwMode="auto">
          <a:xfrm>
            <a:off x="2209800" y="2286000"/>
            <a:ext cx="4724400" cy="2895600"/>
          </a:xfrm>
          <a:prstGeom prst="rect">
            <a:avLst/>
          </a:prstGeom>
          <a:noFill/>
        </p:spPr>
      </p:pic>
    </p:spTree>
  </p:cSld>
  <p:clrMapOvr>
    <a:masterClrMapping/>
  </p:clrMapOvr>
  <p:transition spd="med"/>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Diagram 3"/>
          <p:cNvGraphicFramePr/>
          <p:nvPr/>
        </p:nvGraphicFramePr>
        <p:xfrm>
          <a:off x="2362200" y="2286000"/>
          <a:ext cx="4133850" cy="333375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29703" name="Oval 7"/>
          <p:cNvSpPr>
            <a:spLocks noChangeArrowheads="1"/>
          </p:cNvSpPr>
          <p:nvPr/>
        </p:nvSpPr>
        <p:spPr bwMode="auto">
          <a:xfrm>
            <a:off x="1828800" y="2438400"/>
            <a:ext cx="1320800" cy="1319213"/>
          </a:xfrm>
          <a:prstGeom prst="ellipse">
            <a:avLst/>
          </a:prstGeom>
          <a:solidFill>
            <a:srgbClr val="9BBB59"/>
          </a:solidFill>
          <a:ln w="38100">
            <a:solidFill>
              <a:srgbClr val="F2F2F2"/>
            </a:solidFill>
            <a:round/>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State-Level High</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Stakes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Summative</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Assessment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9697" name="Oval 1"/>
          <p:cNvSpPr>
            <a:spLocks noChangeArrowheads="1"/>
          </p:cNvSpPr>
          <p:nvPr/>
        </p:nvSpPr>
        <p:spPr bwMode="auto">
          <a:xfrm>
            <a:off x="5715000" y="2590800"/>
            <a:ext cx="1295400" cy="1228725"/>
          </a:xfrm>
          <a:prstGeom prst="ellipse">
            <a:avLst/>
          </a:prstGeom>
          <a:solidFill>
            <a:srgbClr val="9BBB59"/>
          </a:solidFill>
          <a:ln w="38100">
            <a:solidFill>
              <a:srgbClr val="F2F2F2"/>
            </a:solidFill>
            <a:round/>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District-Level</a:t>
            </a:r>
            <a:endParaRPr kumimoji="0" lang="en-US" sz="11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Common Assessment</a:t>
            </a:r>
            <a:endParaRPr kumimoji="0" lang="en-US" sz="1150" b="0" i="0" u="none" strike="noStrike" cap="none" normalizeH="0" baseline="0" dirty="0" smtClean="0">
              <a:ln>
                <a:noFill/>
              </a:ln>
              <a:solidFill>
                <a:schemeClr val="tx1"/>
              </a:solidFill>
              <a:effectLst/>
              <a:latin typeface="Arial" pitchFamily="34" charset="0"/>
              <a:cs typeface="Arial" pitchFamily="34" charset="0"/>
            </a:endParaRPr>
          </a:p>
        </p:txBody>
      </p:sp>
      <p:sp>
        <p:nvSpPr>
          <p:cNvPr id="29702" name="Oval 6"/>
          <p:cNvSpPr>
            <a:spLocks noChangeArrowheads="1"/>
          </p:cNvSpPr>
          <p:nvPr/>
        </p:nvSpPr>
        <p:spPr bwMode="auto">
          <a:xfrm>
            <a:off x="3886200" y="5486400"/>
            <a:ext cx="1285875" cy="1200150"/>
          </a:xfrm>
          <a:prstGeom prst="ellipse">
            <a:avLst/>
          </a:prstGeom>
          <a:solidFill>
            <a:srgbClr val="9BBB59"/>
          </a:solidFill>
          <a:ln w="38100">
            <a:solidFill>
              <a:srgbClr val="F2F2F2"/>
            </a:solidFill>
            <a:round/>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Classroom-Level</a:t>
            </a:r>
            <a:endParaRPr kumimoji="0" lang="en-US" sz="11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5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Formative Assessment</a:t>
            </a:r>
            <a:endParaRPr kumimoji="0" lang="en-US" sz="1150" b="0" i="0" u="none" strike="noStrike" cap="none" normalizeH="0" baseline="0" dirty="0" smtClean="0">
              <a:ln>
                <a:noFill/>
              </a:ln>
              <a:solidFill>
                <a:schemeClr val="tx1"/>
              </a:solidFill>
              <a:effectLst/>
              <a:latin typeface="Arial" pitchFamily="34" charset="0"/>
              <a:cs typeface="Arial" pitchFamily="34" charset="0"/>
            </a:endParaRPr>
          </a:p>
        </p:txBody>
      </p:sp>
      <p:sp>
        <p:nvSpPr>
          <p:cNvPr id="29698" name="AutoShape 2"/>
          <p:cNvSpPr>
            <a:spLocks noChangeArrowheads="1"/>
          </p:cNvSpPr>
          <p:nvPr/>
        </p:nvSpPr>
        <p:spPr bwMode="auto">
          <a:xfrm rot="18417743">
            <a:off x="5644902" y="4869573"/>
            <a:ext cx="987232" cy="485775"/>
          </a:xfrm>
          <a:prstGeom prst="leftRightArrow">
            <a:avLst>
              <a:gd name="adj1" fmla="val 50000"/>
              <a:gd name="adj2" fmla="val 50000"/>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en-US" dirty="0"/>
          </a:p>
        </p:txBody>
      </p:sp>
      <p:sp>
        <p:nvSpPr>
          <p:cNvPr id="29701" name="AutoShape 5"/>
          <p:cNvSpPr>
            <a:spLocks noChangeArrowheads="1"/>
          </p:cNvSpPr>
          <p:nvPr/>
        </p:nvSpPr>
        <p:spPr bwMode="auto">
          <a:xfrm rot="19829264">
            <a:off x="2431410" y="4548777"/>
            <a:ext cx="485775" cy="1027682"/>
          </a:xfrm>
          <a:prstGeom prst="upDownArrow">
            <a:avLst>
              <a:gd name="adj1" fmla="val 50000"/>
              <a:gd name="adj2" fmla="val 50000"/>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eaVert" wrap="square" lIns="91440" tIns="45720" rIns="91440" bIns="45720" numCol="1" anchor="t" anchorCtr="0" compatLnSpc="1">
            <a:prstTxWarp prst="textNoShape">
              <a:avLst/>
            </a:prstTxWarp>
          </a:bodyPr>
          <a:lstStyle/>
          <a:p>
            <a:endParaRPr lang="en-US" dirty="0"/>
          </a:p>
        </p:txBody>
      </p:sp>
      <p:sp>
        <p:nvSpPr>
          <p:cNvPr id="29699" name="AutoShape 3"/>
          <p:cNvSpPr>
            <a:spLocks noChangeArrowheads="1"/>
          </p:cNvSpPr>
          <p:nvPr/>
        </p:nvSpPr>
        <p:spPr bwMode="auto">
          <a:xfrm rot="16200000">
            <a:off x="4162419" y="1552581"/>
            <a:ext cx="485775" cy="1038213"/>
          </a:xfrm>
          <a:prstGeom prst="upDownArrow">
            <a:avLst>
              <a:gd name="adj1" fmla="val 50000"/>
              <a:gd name="adj2" fmla="val 50000"/>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eaVert" wrap="square" lIns="91440" tIns="45720" rIns="91440" bIns="45720" numCol="1" anchor="t" anchorCtr="0" compatLnSpc="1">
            <a:prstTxWarp prst="textNoShape">
              <a:avLst/>
            </a:prstTxWarp>
          </a:bodyPr>
          <a:lstStyle/>
          <a:p>
            <a:endParaRPr lang="en-US" dirty="0"/>
          </a:p>
        </p:txBody>
      </p:sp>
      <p:sp>
        <p:nvSpPr>
          <p:cNvPr id="29700" name="Text Box 4"/>
          <p:cNvSpPr txBox="1">
            <a:spLocks noChangeArrowheads="1"/>
          </p:cNvSpPr>
          <p:nvPr/>
        </p:nvSpPr>
        <p:spPr bwMode="auto">
          <a:xfrm>
            <a:off x="2438400" y="152400"/>
            <a:ext cx="4029075" cy="1504950"/>
          </a:xfrm>
          <a:prstGeom prst="rect">
            <a:avLst/>
          </a:prstGeom>
          <a:solidFill>
            <a:srgbClr val="9BBB59"/>
          </a:solidFill>
          <a:ln w="38100">
            <a:solidFill>
              <a:srgbClr val="F2F2F2"/>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Intentionally Aligned</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COMPREHENSIVE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FORMATIVE ASSESSMENT SYSTEM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to Increase Student Achievement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Nancy Schumacher</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2010</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970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4"/>
          <p:cNvSpPr txBox="1">
            <a:spLocks noChangeArrowheads="1"/>
          </p:cNvSpPr>
          <p:nvPr/>
        </p:nvSpPr>
        <p:spPr bwMode="auto">
          <a:xfrm>
            <a:off x="787400"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Why Mentoring?</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5" name="Rectangle 5"/>
          <p:cNvSpPr txBox="1">
            <a:spLocks noChangeArrowheads="1"/>
          </p:cNvSpPr>
          <p:nvPr/>
        </p:nvSpPr>
        <p:spPr bwMode="auto">
          <a:xfrm>
            <a:off x="939800" y="19050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New hires average 15% of a building’s instructional population.</a:t>
            </a:r>
          </a:p>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In a typical </a:t>
            </a:r>
            <a:r>
              <a:rPr lang="en-US" sz="3200" kern="0" dirty="0" smtClean="0">
                <a:ea typeface="ＭＳ Ｐゴシック" charset="-128"/>
                <a:cs typeface="ＭＳ Ｐゴシック" charset="-128"/>
              </a:rPr>
              <a:t>s</a:t>
            </a: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chool </a:t>
            </a:r>
            <a:r>
              <a:rPr lang="en-US" sz="3200" kern="0" noProof="0" dirty="0" smtClean="0">
                <a:ea typeface="ＭＳ Ｐゴシック" charset="-128"/>
                <a:cs typeface="ＭＳ Ｐゴシック" charset="-128"/>
              </a:rPr>
              <a:t>y</a:t>
            </a: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ear:</a:t>
            </a:r>
          </a:p>
          <a:p>
            <a:pPr marL="742950" marR="0" lvl="1" indent="-285750" algn="l" defTabSz="914400" rtl="0" eaLnBrk="1" fontAlgn="base" latinLnBrk="0" hangingPunct="1">
              <a:lnSpc>
                <a:spcPct val="100000"/>
              </a:lnSpc>
              <a:spcBef>
                <a:spcPct val="20000"/>
              </a:spcBef>
              <a:spcAft>
                <a:spcPct val="0"/>
              </a:spcAft>
              <a:buClrTx/>
              <a:buSzTx/>
              <a:buFontTx/>
              <a:buNone/>
              <a:tabLst/>
              <a:defRPr/>
            </a:pPr>
            <a:r>
              <a:rPr kumimoji="0" lang="en-US" sz="2800" b="0" i="0" u="none" strike="noStrike" kern="0" cap="none" spc="0" normalizeH="0" baseline="0" noProof="0" dirty="0" smtClean="0">
                <a:ln>
                  <a:noFill/>
                </a:ln>
                <a:solidFill>
                  <a:schemeClr val="tx1"/>
                </a:solidFill>
                <a:effectLst/>
                <a:uLnTx/>
                <a:uFillTx/>
                <a:latin typeface="+mn-lt"/>
                <a:ea typeface="ＭＳ Ｐゴシック" charset="-128"/>
              </a:rPr>
              <a:t>•22.8% Teacher Turnover</a:t>
            </a:r>
          </a:p>
          <a:p>
            <a:pPr marL="1143000" marR="0" lvl="2" indent="-228600" algn="l" defTabSz="914400" rtl="0" eaLnBrk="1" fontAlgn="base" latinLnBrk="0" hangingPunct="1">
              <a:lnSpc>
                <a:spcPct val="100000"/>
              </a:lnSpc>
              <a:spcBef>
                <a:spcPct val="20000"/>
              </a:spcBef>
              <a:spcAft>
                <a:spcPct val="0"/>
              </a:spcAft>
              <a:buClrTx/>
              <a:buSzTx/>
              <a:buFontTx/>
              <a:buChar char="•"/>
              <a:tabLst/>
              <a:defRPr/>
            </a:pPr>
            <a:r>
              <a:rPr lang="en-US" sz="2400" kern="0" dirty="0" smtClean="0">
                <a:ea typeface="ＭＳ Ｐゴシック" charset="-128"/>
              </a:rPr>
              <a:t>13.7</a:t>
            </a:r>
            <a:r>
              <a:rPr kumimoji="0" lang="en-US" sz="2400" b="0" i="0" u="none" strike="noStrike" kern="0" cap="none" spc="0" normalizeH="0" baseline="0" noProof="0" dirty="0" smtClean="0">
                <a:ln>
                  <a:noFill/>
                </a:ln>
                <a:solidFill>
                  <a:schemeClr val="tx1"/>
                </a:solidFill>
                <a:effectLst/>
                <a:uLnTx/>
                <a:uFillTx/>
                <a:latin typeface="+mn-lt"/>
                <a:ea typeface="ＭＳ Ｐゴシック" charset="-128"/>
              </a:rPr>
              <a:t>% transferred to a different building.</a:t>
            </a:r>
          </a:p>
          <a:p>
            <a:pPr marL="1143000" marR="0" lvl="2" indent="-228600" algn="l" defTabSz="914400" rtl="0" eaLnBrk="1" fontAlgn="base" latinLnBrk="0" hangingPunct="1">
              <a:lnSpc>
                <a:spcPct val="100000"/>
              </a:lnSpc>
              <a:spcBef>
                <a:spcPct val="20000"/>
              </a:spcBef>
              <a:spcAft>
                <a:spcPct val="0"/>
              </a:spcAft>
              <a:buClrTx/>
              <a:buSzTx/>
              <a:buFontTx/>
              <a:buChar char="•"/>
              <a:tabLst/>
              <a:defRPr/>
            </a:pPr>
            <a:r>
              <a:rPr lang="en-US" sz="2400" kern="0" dirty="0" smtClean="0">
                <a:ea typeface="ＭＳ Ｐゴシック" charset="-128"/>
              </a:rPr>
              <a:t>9.1</a:t>
            </a:r>
            <a:r>
              <a:rPr kumimoji="0" lang="en-US" sz="2400" b="0" i="0" u="none" strike="noStrike" kern="0" cap="none" spc="0" normalizeH="0" baseline="0" noProof="0" dirty="0" smtClean="0">
                <a:ln>
                  <a:noFill/>
                </a:ln>
                <a:solidFill>
                  <a:schemeClr val="tx1"/>
                </a:solidFill>
                <a:effectLst/>
                <a:uLnTx/>
                <a:uFillTx/>
                <a:latin typeface="+mn-lt"/>
                <a:ea typeface="ＭＳ Ｐゴシック" charset="-128"/>
              </a:rPr>
              <a:t>% left teaching altogether.</a:t>
            </a:r>
            <a:endParaRPr kumimoji="0" lang="en-US" sz="2400" b="0" i="0" u="none" strike="noStrike" kern="0" cap="none" spc="0" normalizeH="0" baseline="0" noProof="0" dirty="0">
              <a:ln>
                <a:noFill/>
              </a:ln>
              <a:solidFill>
                <a:schemeClr val="tx1"/>
              </a:solidFill>
              <a:effectLst/>
              <a:uLnTx/>
              <a:uFillTx/>
              <a:latin typeface="+mn-lt"/>
              <a:ea typeface="ＭＳ Ｐゴシック" charset="-128"/>
            </a:endParaRPr>
          </a:p>
        </p:txBody>
      </p:sp>
      <p:sp>
        <p:nvSpPr>
          <p:cNvPr id="6" name="Rectangle 6"/>
          <p:cNvSpPr>
            <a:spLocks noChangeArrowheads="1"/>
          </p:cNvSpPr>
          <p:nvPr/>
        </p:nvSpPr>
        <p:spPr bwMode="auto">
          <a:xfrm>
            <a:off x="6381709" y="5322332"/>
            <a:ext cx="1333418" cy="369332"/>
          </a:xfrm>
          <a:prstGeom prst="rect">
            <a:avLst/>
          </a:prstGeom>
          <a:noFill/>
          <a:ln w="12700" cap="sq">
            <a:noFill/>
            <a:miter lim="800000"/>
            <a:headEnd type="none" w="sm" len="sm"/>
            <a:tailEnd type="none" w="sm" len="sm"/>
          </a:ln>
        </p:spPr>
        <p:txBody>
          <a:bodyPr wrap="none">
            <a:prstTxWarp prst="textNoShape">
              <a:avLst/>
            </a:prstTxWarp>
            <a:spAutoFit/>
          </a:bodyPr>
          <a:lstStyle/>
          <a:p>
            <a:r>
              <a:rPr lang="en-US" dirty="0"/>
              <a:t>(NCES </a:t>
            </a:r>
            <a:r>
              <a:rPr lang="en-US" dirty="0" smtClean="0"/>
              <a:t>2010)</a:t>
            </a:r>
            <a:endParaRPr lang="en-US" dirty="0"/>
          </a:p>
        </p:txBody>
      </p:sp>
    </p:spTree>
  </p:cSld>
  <p:clrMapOvr>
    <a:masterClrMapping/>
  </p:clrMapOvr>
  <p:transition spd="med"/>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Classroom Level </a:t>
            </a:r>
            <a:br>
              <a:rPr lang="en-US" b="1" dirty="0" smtClean="0"/>
            </a:br>
            <a:r>
              <a:rPr lang="en-US" b="1" dirty="0" smtClean="0"/>
              <a:t>Formative Assessment</a:t>
            </a:r>
            <a:endParaRPr lang="en-US" b="1" dirty="0"/>
          </a:p>
        </p:txBody>
      </p:sp>
      <p:sp>
        <p:nvSpPr>
          <p:cNvPr id="3" name="Content Placeholder 2"/>
          <p:cNvSpPr>
            <a:spLocks noGrp="1"/>
          </p:cNvSpPr>
          <p:nvPr>
            <p:ph idx="1"/>
          </p:nvPr>
        </p:nvSpPr>
        <p:spPr/>
        <p:txBody>
          <a:bodyPr>
            <a:normAutofit lnSpcReduction="10000"/>
          </a:bodyPr>
          <a:lstStyle/>
          <a:p>
            <a:pPr>
              <a:buNone/>
            </a:pPr>
            <a:endParaRPr lang="en-US" dirty="0"/>
          </a:p>
          <a:p>
            <a:pPr algn="ctr">
              <a:buNone/>
            </a:pPr>
            <a:r>
              <a:rPr lang="en-US" dirty="0" smtClean="0"/>
              <a:t>IS BASED ON </a:t>
            </a:r>
          </a:p>
          <a:p>
            <a:pPr algn="ctr">
              <a:buNone/>
            </a:pPr>
            <a:r>
              <a:rPr lang="en-US" dirty="0" smtClean="0"/>
              <a:t>EFFECTIVE, INFORMATIVE FEEDBACK</a:t>
            </a:r>
          </a:p>
          <a:p>
            <a:pPr algn="ctr">
              <a:buNone/>
            </a:pPr>
            <a:endParaRPr lang="en-US" dirty="0"/>
          </a:p>
          <a:p>
            <a:pPr algn="ctr">
              <a:buNone/>
            </a:pPr>
            <a:r>
              <a:rPr lang="en-US" dirty="0" smtClean="0"/>
              <a:t>“The most powerful single modification that enhances achievement is feedback”</a:t>
            </a:r>
          </a:p>
          <a:p>
            <a:pPr algn="ctr">
              <a:buNone/>
            </a:pPr>
            <a:endParaRPr lang="en-US" dirty="0"/>
          </a:p>
          <a:p>
            <a:pPr algn="ctr">
              <a:buNone/>
            </a:pPr>
            <a:r>
              <a:rPr lang="en-US" sz="1800" dirty="0" smtClean="0"/>
              <a:t>---J. A. Hattie in Marzano, 2007a</a:t>
            </a:r>
          </a:p>
          <a:p>
            <a:pPr algn="ctr">
              <a:buNone/>
            </a:pPr>
            <a:r>
              <a:rPr lang="en-US" sz="1800" dirty="0" smtClean="0"/>
              <a:t>After a meta-analysis of over 8,000 studies</a:t>
            </a:r>
          </a:p>
          <a:p>
            <a:pPr algn="ctr">
              <a:buNone/>
            </a:pPr>
            <a:endParaRPr lang="en-US" sz="1800" dirty="0"/>
          </a:p>
        </p:txBody>
      </p:sp>
    </p:spTree>
  </p:cSld>
  <p:clrMapOvr>
    <a:masterClrMapping/>
  </p:clrMapOvr>
  <p:transition spd="med"/>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Teachers and Students use </a:t>
            </a:r>
            <a:br>
              <a:rPr lang="en-US" b="1" dirty="0" smtClean="0"/>
            </a:br>
            <a:r>
              <a:rPr lang="en-US" b="1" dirty="0" smtClean="0"/>
              <a:t>FEEDBACK DATA</a:t>
            </a:r>
            <a:endParaRPr lang="en-US" b="1" dirty="0"/>
          </a:p>
        </p:txBody>
      </p:sp>
      <p:sp>
        <p:nvSpPr>
          <p:cNvPr id="3" name="Content Placeholder 2"/>
          <p:cNvSpPr>
            <a:spLocks noGrp="1"/>
          </p:cNvSpPr>
          <p:nvPr>
            <p:ph idx="1"/>
          </p:nvPr>
        </p:nvSpPr>
        <p:spPr/>
        <p:txBody>
          <a:bodyPr/>
          <a:lstStyle/>
          <a:p>
            <a:endParaRPr lang="en-US" dirty="0" smtClean="0"/>
          </a:p>
          <a:p>
            <a:r>
              <a:rPr lang="en-US" dirty="0" smtClean="0"/>
              <a:t>Find areas of strengths and weaknesses</a:t>
            </a:r>
          </a:p>
          <a:p>
            <a:r>
              <a:rPr lang="en-US" dirty="0" smtClean="0"/>
              <a:t>Track areas of improvement</a:t>
            </a:r>
          </a:p>
          <a:p>
            <a:r>
              <a:rPr lang="en-US" dirty="0" smtClean="0"/>
              <a:t>Question how to prepare for and improve performance</a:t>
            </a:r>
          </a:p>
          <a:p>
            <a:r>
              <a:rPr lang="en-US" dirty="0" smtClean="0"/>
              <a:t>Differentiate instruction</a:t>
            </a:r>
          </a:p>
          <a:p>
            <a:r>
              <a:rPr lang="en-US" dirty="0" smtClean="0"/>
              <a:t>Close the achievement gap</a:t>
            </a:r>
          </a:p>
          <a:p>
            <a:pPr>
              <a:buNone/>
            </a:pPr>
            <a:endParaRPr lang="en-US" dirty="0" smtClean="0"/>
          </a:p>
        </p:txBody>
      </p:sp>
      <p:pic>
        <p:nvPicPr>
          <p:cNvPr id="27650" name="Picture 2" descr="C:\Users\nschumacher\Pictures\Microsoft Clip Organizer\00230563.wmf"/>
          <p:cNvPicPr>
            <a:picLocks noChangeAspect="1" noChangeArrowheads="1"/>
          </p:cNvPicPr>
          <p:nvPr/>
        </p:nvPicPr>
        <p:blipFill>
          <a:blip r:embed="rId2" cstate="print"/>
          <a:srcRect/>
          <a:stretch>
            <a:fillRect/>
          </a:stretch>
        </p:blipFill>
        <p:spPr bwMode="auto">
          <a:xfrm>
            <a:off x="5867400" y="4038600"/>
            <a:ext cx="2667953" cy="2325986"/>
          </a:xfrm>
          <a:prstGeom prst="rect">
            <a:avLst/>
          </a:prstGeom>
          <a:noFill/>
        </p:spPr>
      </p:pic>
    </p:spTree>
  </p:cSld>
  <p:clrMapOvr>
    <a:masterClrMapping/>
  </p:clrMapOvr>
  <p:transition spd="med"/>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New Hope School District</a:t>
            </a:r>
            <a:endParaRPr lang="en-US" b="1" dirty="0"/>
          </a:p>
        </p:txBody>
      </p:sp>
      <p:graphicFrame>
        <p:nvGraphicFramePr>
          <p:cNvPr id="4" name="Content Placeholder 3"/>
          <p:cNvGraphicFramePr>
            <a:graphicFrameLocks noGrp="1"/>
          </p:cNvGraphicFramePr>
          <p:nvPr>
            <p:ph idx="1"/>
          </p:nvPr>
        </p:nvGraphicFramePr>
        <p:xfrm>
          <a:off x="457200" y="2514599"/>
          <a:ext cx="8229600" cy="914401"/>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nvGraphicFramePr>
        <p:xfrm>
          <a:off x="533400" y="2057400"/>
          <a:ext cx="7848600" cy="1219200"/>
        </p:xfrm>
        <a:graphic>
          <a:graphicData uri="http://schemas.openxmlformats.org/drawingml/2006/diagram">
            <a:relIds xmlns:dgm="http://schemas.openxmlformats.org/drawingml/2006/diagram" xmlns:r="http://schemas.openxmlformats.org/officeDocument/2006/relationships" r:dm="rId7" r:lo="rId8" r:qs="rId9" r:cs="rId10"/>
          </a:graphicData>
        </a:graphic>
      </p:graphicFrame>
      <p:graphicFrame>
        <p:nvGraphicFramePr>
          <p:cNvPr id="6" name="Diagram 5"/>
          <p:cNvGraphicFramePr/>
          <p:nvPr/>
        </p:nvGraphicFramePr>
        <p:xfrm>
          <a:off x="457200" y="4038600"/>
          <a:ext cx="8077200" cy="1295400"/>
        </p:xfrm>
        <a:graphic>
          <a:graphicData uri="http://schemas.openxmlformats.org/drawingml/2006/diagram">
            <a:relIds xmlns:dgm="http://schemas.openxmlformats.org/drawingml/2006/diagram" xmlns:r="http://schemas.openxmlformats.org/officeDocument/2006/relationships" r:dm="rId12" r:lo="rId13" r:qs="rId14" r:cs="rId15"/>
          </a:graphicData>
        </a:graphic>
      </p:graphicFrame>
      <p:sp>
        <p:nvSpPr>
          <p:cNvPr id="7" name="TextBox 6"/>
          <p:cNvSpPr txBox="1"/>
          <p:nvPr/>
        </p:nvSpPr>
        <p:spPr>
          <a:xfrm>
            <a:off x="609600" y="1905000"/>
            <a:ext cx="4191000" cy="369332"/>
          </a:xfrm>
          <a:prstGeom prst="rect">
            <a:avLst/>
          </a:prstGeom>
          <a:noFill/>
        </p:spPr>
        <p:txBody>
          <a:bodyPr wrap="square" rtlCol="0">
            <a:spAutoFit/>
          </a:bodyPr>
          <a:lstStyle/>
          <a:p>
            <a:r>
              <a:rPr lang="en-US" b="1" dirty="0" smtClean="0"/>
              <a:t>Current Model of Classroom Assessment</a:t>
            </a:r>
            <a:endParaRPr lang="en-US" b="1" dirty="0"/>
          </a:p>
        </p:txBody>
      </p:sp>
      <p:sp>
        <p:nvSpPr>
          <p:cNvPr id="8" name="TextBox 7"/>
          <p:cNvSpPr txBox="1"/>
          <p:nvPr/>
        </p:nvSpPr>
        <p:spPr>
          <a:xfrm>
            <a:off x="457200" y="3581400"/>
            <a:ext cx="7475252" cy="646331"/>
          </a:xfrm>
          <a:prstGeom prst="rect">
            <a:avLst/>
          </a:prstGeom>
          <a:noFill/>
        </p:spPr>
        <p:txBody>
          <a:bodyPr wrap="none" rtlCol="0">
            <a:spAutoFit/>
          </a:bodyPr>
          <a:lstStyle/>
          <a:p>
            <a:r>
              <a:rPr lang="en-US" b="1" dirty="0" smtClean="0"/>
              <a:t>  Proposed Model of Classroom Level Formative Assessment:</a:t>
            </a:r>
          </a:p>
          <a:p>
            <a:r>
              <a:rPr lang="en-US" b="1" dirty="0" smtClean="0"/>
              <a:t>  Teaching is aligned with curriculum.  Formative assessments are not graded.</a:t>
            </a:r>
            <a:endParaRPr lang="en-US" b="1" dirty="0"/>
          </a:p>
        </p:txBody>
      </p:sp>
      <p:sp>
        <p:nvSpPr>
          <p:cNvPr id="9" name="TextBox 8"/>
          <p:cNvSpPr txBox="1"/>
          <p:nvPr/>
        </p:nvSpPr>
        <p:spPr>
          <a:xfrm>
            <a:off x="2590800" y="5867400"/>
            <a:ext cx="3962400" cy="369332"/>
          </a:xfrm>
          <a:prstGeom prst="rect">
            <a:avLst/>
          </a:prstGeom>
          <a:noFill/>
        </p:spPr>
        <p:txBody>
          <a:bodyPr wrap="square" rtlCol="0">
            <a:spAutoFit/>
          </a:bodyPr>
          <a:lstStyle/>
          <a:p>
            <a:pPr algn="ctr"/>
            <a:r>
              <a:rPr lang="en-US" dirty="0" smtClean="0"/>
              <a:t>---Ainsworth &amp; Viegut, 2006</a:t>
            </a:r>
            <a:endParaRPr lang="en-US" dirty="0"/>
          </a:p>
        </p:txBody>
      </p:sp>
    </p:spTree>
  </p:cSld>
  <p:clrMapOvr>
    <a:masterClrMapping/>
  </p:clrMapOvr>
  <p:transition spd="med"/>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Resources Needed to Introduce</a:t>
            </a:r>
            <a:br>
              <a:rPr lang="en-US" b="1" dirty="0" smtClean="0"/>
            </a:br>
            <a:r>
              <a:rPr lang="en-US" b="1" dirty="0" smtClean="0"/>
              <a:t>Formative Assessment System</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Classroom level formative assessment is a cost-effective method of school improvement (William, 2007)</a:t>
            </a:r>
          </a:p>
          <a:p>
            <a:r>
              <a:rPr lang="en-US" dirty="0" smtClean="0"/>
              <a:t>Professional Learning Communities:  An effective approach for implementation (Popham, 2008)</a:t>
            </a:r>
          </a:p>
          <a:p>
            <a:r>
              <a:rPr lang="en-US" dirty="0" smtClean="0"/>
              <a:t>Reading resources: Key stakeholders volunteer to read and discuss the formative assessment process</a:t>
            </a:r>
          </a:p>
          <a:p>
            <a:r>
              <a:rPr lang="en-US" dirty="0" smtClean="0"/>
              <a:t>Time:  Flexible scheduling to promote collaboration</a:t>
            </a:r>
          </a:p>
          <a:p>
            <a:endParaRPr lang="en-US" dirty="0"/>
          </a:p>
        </p:txBody>
      </p:sp>
    </p:spTree>
  </p:cSld>
  <p:clrMapOvr>
    <a:masterClrMapping/>
  </p:clrMapOvr>
  <p:transition spd="med"/>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Beyond Classroom Level </a:t>
            </a:r>
            <a:br>
              <a:rPr lang="en-US" b="1" dirty="0" smtClean="0"/>
            </a:br>
            <a:r>
              <a:rPr lang="en-US" b="1" dirty="0" smtClean="0"/>
              <a:t>Formative Assessment</a:t>
            </a:r>
            <a:endParaRPr lang="en-US" b="1" dirty="0"/>
          </a:p>
        </p:txBody>
      </p:sp>
      <p:sp>
        <p:nvSpPr>
          <p:cNvPr id="3" name="Content Placeholder 2"/>
          <p:cNvSpPr>
            <a:spLocks noGrp="1"/>
          </p:cNvSpPr>
          <p:nvPr>
            <p:ph idx="1"/>
          </p:nvPr>
        </p:nvSpPr>
        <p:spPr/>
        <p:txBody>
          <a:bodyPr/>
          <a:lstStyle/>
          <a:p>
            <a:endParaRPr lang="en-US" dirty="0" smtClean="0"/>
          </a:p>
          <a:p>
            <a:endParaRPr lang="en-US" dirty="0"/>
          </a:p>
          <a:p>
            <a:pPr>
              <a:buNone/>
            </a:pPr>
            <a:r>
              <a:rPr lang="en-US" dirty="0" smtClean="0"/>
              <a:t>    School and district level formative assessment will require funding for additional professional development (Black &amp; Wiliam, 1998) </a:t>
            </a:r>
          </a:p>
          <a:p>
            <a:pPr>
              <a:buNone/>
            </a:pPr>
            <a:endParaRPr lang="en-US" dirty="0"/>
          </a:p>
        </p:txBody>
      </p:sp>
    </p:spTree>
  </p:cSld>
  <p:clrMapOvr>
    <a:masterClrMapping/>
  </p:clrMapOvr>
  <p:transition spd="med"/>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73162"/>
          </a:xfrm>
        </p:spPr>
        <p:txBody>
          <a:bodyPr>
            <a:normAutofit fontScale="90000"/>
          </a:bodyPr>
          <a:lstStyle/>
          <a:p>
            <a:r>
              <a:rPr lang="en-US" b="1" dirty="0" smtClean="0"/>
              <a:t/>
            </a:r>
            <a:br>
              <a:rPr lang="en-US" b="1" dirty="0" smtClean="0"/>
            </a:br>
            <a:r>
              <a:rPr lang="en-US" b="1" dirty="0"/>
              <a:t/>
            </a:r>
            <a:br>
              <a:rPr lang="en-US" b="1" dirty="0"/>
            </a:br>
            <a:r>
              <a:rPr lang="en-US" b="1" dirty="0" smtClean="0"/>
              <a:t/>
            </a:r>
            <a:br>
              <a:rPr lang="en-US" b="1" dirty="0" smtClean="0"/>
            </a:br>
            <a:r>
              <a:rPr lang="en-US" sz="4000" b="1" dirty="0" smtClean="0"/>
              <a:t>Time Frame to Implement</a:t>
            </a:r>
            <a:br>
              <a:rPr lang="en-US" sz="4000" b="1" dirty="0" smtClean="0"/>
            </a:br>
            <a:r>
              <a:rPr lang="en-US" sz="4000" b="1" dirty="0" smtClean="0"/>
              <a:t>Formative Assessment</a:t>
            </a:r>
            <a:r>
              <a:rPr lang="en-US" b="1" dirty="0" smtClean="0"/>
              <a:t/>
            </a:r>
            <a:br>
              <a:rPr lang="en-US" b="1" dirty="0" smtClean="0"/>
            </a:br>
            <a:r>
              <a:rPr lang="en-US" sz="2800" dirty="0" smtClean="0"/>
              <a:t>Slow and Steady Process</a:t>
            </a:r>
            <a:br>
              <a:rPr lang="en-US" sz="2800" dirty="0" smtClean="0"/>
            </a:br>
            <a:r>
              <a:rPr lang="en-US" b="1" dirty="0" smtClean="0"/>
              <a:t/>
            </a:r>
            <a:br>
              <a:rPr lang="en-US" b="1" dirty="0" smtClean="0"/>
            </a:br>
            <a:r>
              <a:rPr lang="en-US" b="1" dirty="0" smtClean="0"/>
              <a:t/>
            </a:r>
            <a:br>
              <a:rPr lang="en-US" b="1" dirty="0" smtClean="0"/>
            </a:br>
            <a:endParaRPr lang="en-US" b="1" dirty="0"/>
          </a:p>
        </p:txBody>
      </p:sp>
      <p:sp>
        <p:nvSpPr>
          <p:cNvPr id="3" name="Content Placeholder 2"/>
          <p:cNvSpPr>
            <a:spLocks noGrp="1"/>
          </p:cNvSpPr>
          <p:nvPr>
            <p:ph idx="1"/>
          </p:nvPr>
        </p:nvSpPr>
        <p:spPr/>
        <p:txBody>
          <a:bodyPr>
            <a:normAutofit fontScale="85000" lnSpcReduction="20000"/>
          </a:bodyPr>
          <a:lstStyle/>
          <a:p>
            <a:r>
              <a:rPr lang="en-US" dirty="0" smtClean="0"/>
              <a:t>November 2010 – Present rationale and process to Board of Education, all district and school leaders, all teachers and community members</a:t>
            </a:r>
          </a:p>
          <a:p>
            <a:r>
              <a:rPr lang="en-US" dirty="0" smtClean="0"/>
              <a:t>December 2010 – Establish volunteer PLC’s to “pilot” implementation at classroom level</a:t>
            </a:r>
          </a:p>
          <a:p>
            <a:r>
              <a:rPr lang="en-US" dirty="0" smtClean="0"/>
              <a:t>June 2011 – Positive results from pilot program create “buy-in”</a:t>
            </a:r>
          </a:p>
          <a:p>
            <a:r>
              <a:rPr lang="en-US" dirty="0" smtClean="0"/>
              <a:t>July-August 2011 – Pilot teachers turnkey train district wide </a:t>
            </a:r>
          </a:p>
          <a:p>
            <a:r>
              <a:rPr lang="en-US" dirty="0" smtClean="0"/>
              <a:t>September 2011 – All teachers begin classroom level formative assessment across grade levels and departments</a:t>
            </a:r>
          </a:p>
          <a:p>
            <a:endParaRPr lang="en-US" dirty="0" smtClean="0"/>
          </a:p>
          <a:p>
            <a:endParaRPr lang="en-US" dirty="0"/>
          </a:p>
        </p:txBody>
      </p:sp>
    </p:spTree>
  </p:cSld>
  <p:clrMapOvr>
    <a:masterClrMapping/>
  </p:clrMapOvr>
  <p:transition spd="med"/>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Time Frame to Implement</a:t>
            </a:r>
            <a:br>
              <a:rPr lang="en-US" b="1" dirty="0" smtClean="0"/>
            </a:br>
            <a:r>
              <a:rPr lang="en-US" b="1" dirty="0" smtClean="0"/>
              <a:t>Formative Assessment</a:t>
            </a:r>
            <a:br>
              <a:rPr lang="en-US" b="1" dirty="0" smtClean="0"/>
            </a:br>
            <a:r>
              <a:rPr lang="en-US" sz="3200" dirty="0" smtClean="0"/>
              <a:t>Slow and Steady Process</a:t>
            </a:r>
            <a:endParaRPr lang="en-US" dirty="0"/>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r>
              <a:rPr lang="en-US" dirty="0" smtClean="0"/>
              <a:t>December 2011 –  All teachers district wide in-service on next phase of intentionally designed comprehensive formative assessment system – “Power Standards.”</a:t>
            </a:r>
          </a:p>
          <a:p>
            <a:r>
              <a:rPr lang="en-US" dirty="0" smtClean="0"/>
              <a:t>January to March 2012 – Determine Power Standards for each grade and content</a:t>
            </a:r>
          </a:p>
          <a:p>
            <a:r>
              <a:rPr lang="en-US" dirty="0" smtClean="0"/>
              <a:t>April 2012 -- All teachers district wide in-service on next phase of intentionally designed comprehensive formative assessment system – Aligning Power Standards to classroom, district and State standards</a:t>
            </a:r>
          </a:p>
          <a:p>
            <a:r>
              <a:rPr lang="en-US" dirty="0" smtClean="0"/>
              <a:t>May to June 2012 – Align Power Standards</a:t>
            </a:r>
          </a:p>
          <a:p>
            <a:r>
              <a:rPr lang="en-US" dirty="0" smtClean="0"/>
              <a:t>June  2012 – All teachers district wide in-service on next phase of intentionally designed comprehensive formative assessment system – “Common Formative Assessments”</a:t>
            </a:r>
          </a:p>
          <a:p>
            <a:endParaRPr lang="en-US" dirty="0"/>
          </a:p>
        </p:txBody>
      </p:sp>
    </p:spTree>
  </p:cSld>
  <p:clrMapOvr>
    <a:masterClrMapping/>
  </p:clrMapOvr>
  <p:transition spd="med"/>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Time Frame to Implement</a:t>
            </a:r>
            <a:br>
              <a:rPr lang="en-US" b="1" dirty="0" smtClean="0"/>
            </a:br>
            <a:r>
              <a:rPr lang="en-US" b="1" dirty="0" smtClean="0"/>
              <a:t>Formative Assessment</a:t>
            </a:r>
            <a:br>
              <a:rPr lang="en-US" b="1" dirty="0" smtClean="0"/>
            </a:br>
            <a:r>
              <a:rPr lang="en-US" sz="3200" dirty="0" smtClean="0"/>
              <a:t>Slow and Steady Process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July to August 2012 – Design Common Formative Assessments and map horizontally and vertically</a:t>
            </a:r>
          </a:p>
          <a:p>
            <a:r>
              <a:rPr lang="en-US" dirty="0" smtClean="0"/>
              <a:t>September 2012 – First administration of Common Formative Assessment (CFA)</a:t>
            </a:r>
          </a:p>
          <a:p>
            <a:r>
              <a:rPr lang="en-US" dirty="0" smtClean="0"/>
              <a:t>October 2012 – Score assessments, collaboratively discuss, evaluate effectiveness, revise CFA</a:t>
            </a:r>
          </a:p>
          <a:p>
            <a:r>
              <a:rPr lang="en-US" dirty="0" smtClean="0"/>
              <a:t>November 2012 – Second administration of CFA and analyze data</a:t>
            </a:r>
          </a:p>
          <a:p>
            <a:r>
              <a:rPr lang="en-US" dirty="0" smtClean="0"/>
              <a:t>December 2012 – Meet by schools to plan future phases of intentionally designed comprehensive formative assessment system</a:t>
            </a:r>
          </a:p>
          <a:p>
            <a:endParaRPr lang="en-US" dirty="0"/>
          </a:p>
        </p:txBody>
      </p:sp>
    </p:spTree>
  </p:cSld>
  <p:clrMapOvr>
    <a:masterClrMapping/>
  </p:clrMapOvr>
  <p:transition spd="med"/>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ln>
            <a:solidFill>
              <a:schemeClr val="accent1"/>
            </a:solidFill>
          </a:ln>
        </p:spPr>
        <p:txBody>
          <a:bodyPr>
            <a:noAutofit/>
          </a:bodyPr>
          <a:lstStyle/>
          <a:p>
            <a:r>
              <a:rPr lang="en-US" sz="3600" b="1" dirty="0" smtClean="0">
                <a:solidFill>
                  <a:schemeClr val="accent6">
                    <a:lumMod val="75000"/>
                  </a:schemeClr>
                </a:solidFill>
              </a:rPr>
              <a:t>ISLLC Standards Components Addressed by the Formative Assessment Initiative</a:t>
            </a:r>
            <a:endParaRPr lang="en-US" sz="3600" dirty="0">
              <a:solidFill>
                <a:schemeClr val="accent6">
                  <a:lumMod val="75000"/>
                </a:schemeClr>
              </a:solidFill>
            </a:endParaRPr>
          </a:p>
        </p:txBody>
      </p:sp>
      <p:sp>
        <p:nvSpPr>
          <p:cNvPr id="4" name="Text Placeholder 3"/>
          <p:cNvSpPr>
            <a:spLocks noGrp="1"/>
          </p:cNvSpPr>
          <p:nvPr>
            <p:ph type="body" idx="1"/>
          </p:nvPr>
        </p:nvSpPr>
        <p:spPr>
          <a:xfrm>
            <a:off x="270937" y="1535113"/>
            <a:ext cx="2688163" cy="639762"/>
          </a:xfrm>
          <a:blipFill rotWithShape="1">
            <a:blip r:embed="rId2">
              <a:alphaModFix amt="75000"/>
            </a:blip>
            <a:tile tx="0" ty="0" sx="100000" sy="100000" flip="none" algn="tl"/>
          </a:blipFill>
        </p:spPr>
        <p:txBody>
          <a:bodyPr>
            <a:normAutofit fontScale="85000" lnSpcReduction="20000"/>
          </a:bodyPr>
          <a:lstStyle/>
          <a:p>
            <a:r>
              <a:rPr lang="en-US" dirty="0" smtClean="0"/>
              <a:t>Standard 1: The Vision of Learning</a:t>
            </a:r>
            <a:endParaRPr lang="en-US" dirty="0"/>
          </a:p>
        </p:txBody>
      </p:sp>
      <p:sp>
        <p:nvSpPr>
          <p:cNvPr id="5" name="Content Placeholder 4"/>
          <p:cNvSpPr>
            <a:spLocks noGrp="1"/>
          </p:cNvSpPr>
          <p:nvPr>
            <p:ph sz="half" idx="2"/>
          </p:nvPr>
        </p:nvSpPr>
        <p:spPr>
          <a:xfrm>
            <a:off x="270937" y="2174875"/>
            <a:ext cx="2688163" cy="3951288"/>
          </a:xfrm>
          <a:blipFill rotWithShape="1">
            <a:blip r:embed="rId2">
              <a:alphaModFix amt="75000"/>
            </a:blip>
            <a:tile tx="0" ty="0" sx="100000" sy="100000" flip="none" algn="tl"/>
          </a:blipFill>
        </p:spPr>
        <p:txBody>
          <a:bodyPr>
            <a:noAutofit/>
          </a:bodyPr>
          <a:lstStyle/>
          <a:p>
            <a:pPr>
              <a:buNone/>
            </a:pPr>
            <a:r>
              <a:rPr lang="en-US" sz="1200" i="1" dirty="0" smtClean="0"/>
              <a:t>          Facilitating the development, articulation, implementation and stewardship of a school or district vision of learning that is shared and supported by the school community by</a:t>
            </a:r>
          </a:p>
          <a:p>
            <a:pPr>
              <a:buNone/>
            </a:pPr>
            <a:endParaRPr lang="en-US" sz="1200" i="1" dirty="0" smtClean="0"/>
          </a:p>
          <a:p>
            <a:r>
              <a:rPr lang="en-US" sz="1200" dirty="0" smtClean="0"/>
              <a:t>1.4 – Using information sources, data collection &amp; data analysis strategies</a:t>
            </a:r>
          </a:p>
          <a:p>
            <a:r>
              <a:rPr lang="en-US" sz="1200" dirty="0" smtClean="0"/>
              <a:t>1.17 --Developing the vision</a:t>
            </a:r>
          </a:p>
          <a:p>
            <a:r>
              <a:rPr lang="en-US" sz="1200" dirty="0" smtClean="0"/>
              <a:t>1.19 -- Communicating the vision </a:t>
            </a:r>
          </a:p>
          <a:p>
            <a:r>
              <a:rPr lang="en-US" sz="1200" dirty="0" smtClean="0"/>
              <a:t>1.22 -- Implementing plans to achieve goals</a:t>
            </a:r>
          </a:p>
          <a:p>
            <a:r>
              <a:rPr lang="en-US" sz="1200" dirty="0" smtClean="0"/>
              <a:t>1.23 -- Using data to develop goals</a:t>
            </a:r>
          </a:p>
          <a:p>
            <a:r>
              <a:rPr lang="en-US" sz="1200" dirty="0" smtClean="0"/>
              <a:t>1.27 -- Using existing resources in support of the vision &amp; goals</a:t>
            </a:r>
          </a:p>
          <a:p>
            <a:r>
              <a:rPr lang="en-US" sz="1200" dirty="0" smtClean="0"/>
              <a:t>1.28 -- Monitoring and evaluating</a:t>
            </a:r>
            <a:endParaRPr lang="en-US" sz="1200" dirty="0"/>
          </a:p>
        </p:txBody>
      </p:sp>
      <p:sp>
        <p:nvSpPr>
          <p:cNvPr id="8" name="Text Placeholder 3"/>
          <p:cNvSpPr>
            <a:spLocks noGrp="1"/>
          </p:cNvSpPr>
          <p:nvPr>
            <p:ph type="body" idx="1"/>
          </p:nvPr>
        </p:nvSpPr>
        <p:spPr>
          <a:xfrm>
            <a:off x="2959100" y="1535113"/>
            <a:ext cx="3086138" cy="639762"/>
          </a:xfrm>
          <a:blipFill rotWithShape="1">
            <a:blip r:embed="rId3">
              <a:alphaModFix amt="75000"/>
            </a:blip>
            <a:tile tx="0" ty="0" sx="100000" sy="100000" flip="none" algn="tl"/>
          </a:blipFill>
        </p:spPr>
        <p:txBody>
          <a:bodyPr>
            <a:normAutofit fontScale="85000" lnSpcReduction="20000"/>
          </a:bodyPr>
          <a:lstStyle/>
          <a:p>
            <a:r>
              <a:rPr lang="en-US" dirty="0" smtClean="0"/>
              <a:t>Standard 2: The Culture of Teaching and Learning</a:t>
            </a:r>
            <a:endParaRPr lang="en-US" dirty="0"/>
          </a:p>
        </p:txBody>
      </p:sp>
      <p:sp>
        <p:nvSpPr>
          <p:cNvPr id="9" name="Content Placeholder 4"/>
          <p:cNvSpPr>
            <a:spLocks noGrp="1"/>
          </p:cNvSpPr>
          <p:nvPr>
            <p:ph sz="half" idx="2"/>
          </p:nvPr>
        </p:nvSpPr>
        <p:spPr>
          <a:xfrm>
            <a:off x="2959100" y="2174875"/>
            <a:ext cx="3086138" cy="3951288"/>
          </a:xfrm>
          <a:blipFill rotWithShape="1">
            <a:blip r:embed="rId3">
              <a:alphaModFix amt="75000"/>
            </a:blip>
            <a:tile tx="0" ty="0" sx="100000" sy="100000" flip="none" algn="tl"/>
          </a:blipFill>
        </p:spPr>
        <p:txBody>
          <a:bodyPr>
            <a:normAutofit fontScale="92500" lnSpcReduction="20000"/>
          </a:bodyPr>
          <a:lstStyle/>
          <a:p>
            <a:pPr>
              <a:buNone/>
            </a:pPr>
            <a:r>
              <a:rPr lang="en-US" sz="1600" i="1" dirty="0" smtClean="0"/>
              <a:t>        Advocating, nurturing and sustaining a school culture and instructional program conducive to student learning and staff professional growth by</a:t>
            </a:r>
          </a:p>
          <a:p>
            <a:pPr>
              <a:buNone/>
            </a:pPr>
            <a:endParaRPr lang="en-US" sz="1600" i="1" dirty="0" smtClean="0"/>
          </a:p>
          <a:p>
            <a:r>
              <a:rPr lang="en-US" sz="1600" dirty="0" smtClean="0"/>
              <a:t>2.33 – Mastering effective instructional techniques</a:t>
            </a:r>
          </a:p>
          <a:p>
            <a:r>
              <a:rPr lang="en-US" sz="1600" dirty="0" smtClean="0"/>
              <a:t>2.34 – Mastering measurement, evaluation and assessment strategies</a:t>
            </a:r>
          </a:p>
          <a:p>
            <a:r>
              <a:rPr lang="en-US" sz="1600" dirty="0" smtClean="0"/>
              <a:t>2.40 – Maintaining student learning as a fundamental purpose</a:t>
            </a:r>
          </a:p>
          <a:p>
            <a:r>
              <a:rPr lang="en-US" sz="1600" dirty="0" smtClean="0"/>
              <a:t>2.46 – Developing a safe and supportive learning environment</a:t>
            </a:r>
          </a:p>
          <a:p>
            <a:r>
              <a:rPr lang="en-US" sz="1600" dirty="0" smtClean="0"/>
              <a:t>2.64 – Ensuring that student learning is assessed using a variety of techniques</a:t>
            </a:r>
          </a:p>
        </p:txBody>
      </p:sp>
      <p:sp>
        <p:nvSpPr>
          <p:cNvPr id="10" name="Text Placeholder 3"/>
          <p:cNvSpPr>
            <a:spLocks noGrp="1"/>
          </p:cNvSpPr>
          <p:nvPr>
            <p:ph type="body" idx="1"/>
          </p:nvPr>
        </p:nvSpPr>
        <p:spPr>
          <a:xfrm>
            <a:off x="6045238" y="1535113"/>
            <a:ext cx="2895562" cy="639762"/>
          </a:xfrm>
          <a:blipFill rotWithShape="1">
            <a:blip r:embed="rId4">
              <a:alphaModFix amt="75000"/>
            </a:blip>
            <a:tile tx="0" ty="0" sx="100000" sy="100000" flip="none" algn="tl"/>
          </a:blipFill>
        </p:spPr>
        <p:txBody>
          <a:bodyPr>
            <a:normAutofit fontScale="85000" lnSpcReduction="20000"/>
          </a:bodyPr>
          <a:lstStyle/>
          <a:p>
            <a:r>
              <a:rPr lang="en-US" dirty="0" smtClean="0"/>
              <a:t>Standard 3: The Management of Learning</a:t>
            </a:r>
            <a:endParaRPr lang="en-US" dirty="0"/>
          </a:p>
        </p:txBody>
      </p:sp>
      <p:sp>
        <p:nvSpPr>
          <p:cNvPr id="11" name="Content Placeholder 4"/>
          <p:cNvSpPr>
            <a:spLocks noGrp="1"/>
          </p:cNvSpPr>
          <p:nvPr>
            <p:ph sz="half" idx="2"/>
          </p:nvPr>
        </p:nvSpPr>
        <p:spPr>
          <a:xfrm>
            <a:off x="6045238" y="2174875"/>
            <a:ext cx="2895562" cy="3951288"/>
          </a:xfrm>
          <a:blipFill rotWithShape="1">
            <a:blip r:embed="rId4">
              <a:alphaModFix amt="75000"/>
            </a:blip>
            <a:tile tx="0" ty="0" sx="100000" sy="100000" flip="none" algn="tl"/>
          </a:blipFill>
        </p:spPr>
        <p:txBody>
          <a:bodyPr>
            <a:normAutofit fontScale="55000" lnSpcReduction="20000"/>
          </a:bodyPr>
          <a:lstStyle/>
          <a:p>
            <a:pPr>
              <a:buNone/>
            </a:pPr>
            <a:r>
              <a:rPr lang="en-US" i="1" dirty="0" smtClean="0">
                <a:latin typeface="Calibri (Body)"/>
                <a:cs typeface="Calibri (Body)"/>
              </a:rPr>
              <a:t>       Ensuring management of the organization, operations and resources for a safe, efficient and effective learning environment</a:t>
            </a:r>
          </a:p>
          <a:p>
            <a:pPr>
              <a:buNone/>
            </a:pPr>
            <a:endParaRPr lang="en-US" i="1" dirty="0" smtClean="0">
              <a:latin typeface="Calibri (Body)"/>
              <a:cs typeface="Calibri (Body)"/>
            </a:endParaRPr>
          </a:p>
          <a:p>
            <a:r>
              <a:rPr lang="en-US" dirty="0" smtClean="0">
                <a:latin typeface="Calibri (Body)"/>
                <a:cs typeface="Calibri (Body)"/>
              </a:rPr>
              <a:t>3.77 –Taking risks to improve schools</a:t>
            </a:r>
          </a:p>
          <a:p>
            <a:r>
              <a:rPr lang="en-US" dirty="0" smtClean="0">
                <a:latin typeface="Calibri (Body)"/>
                <a:cs typeface="Calibri (Body)"/>
              </a:rPr>
              <a:t>3.80 -- Supporting quality instruction and student learning</a:t>
            </a:r>
          </a:p>
          <a:p>
            <a:r>
              <a:rPr lang="en-US" dirty="0" smtClean="0">
                <a:latin typeface="Calibri (Body)"/>
                <a:cs typeface="Calibri (Body)"/>
              </a:rPr>
              <a:t>3.84 -- Developing procedures to ensure successful teaching and learning</a:t>
            </a:r>
          </a:p>
          <a:p>
            <a:r>
              <a:rPr lang="en-US" dirty="0" smtClean="0">
                <a:latin typeface="Calibri (Body)"/>
                <a:cs typeface="Calibri (Body)"/>
              </a:rPr>
              <a:t>3.89 – Managing time to maximize attainment of organizational goals</a:t>
            </a:r>
          </a:p>
          <a:p>
            <a:r>
              <a:rPr lang="en-US" dirty="0" smtClean="0">
                <a:latin typeface="Calibri (Body)"/>
                <a:cs typeface="Calibri (Body)"/>
              </a:rPr>
              <a:t>3.92 -- Allocating resources to ensure successful teaching and learning</a:t>
            </a:r>
          </a:p>
        </p:txBody>
      </p:sp>
    </p:spTree>
  </p:cSld>
  <p:clrMapOvr>
    <a:masterClrMapping/>
  </p:clrMapOvr>
  <p:transition spd="med"/>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TIME FRAME FOR RESULTS</a:t>
            </a:r>
            <a:endParaRPr lang="en-US" b="1" dirty="0"/>
          </a:p>
        </p:txBody>
      </p:sp>
      <p:sp>
        <p:nvSpPr>
          <p:cNvPr id="3" name="Content Placeholder 2"/>
          <p:cNvSpPr>
            <a:spLocks noGrp="1"/>
          </p:cNvSpPr>
          <p:nvPr>
            <p:ph idx="1"/>
          </p:nvPr>
        </p:nvSpPr>
        <p:spPr/>
        <p:txBody>
          <a:bodyPr>
            <a:normAutofit lnSpcReduction="10000"/>
          </a:bodyPr>
          <a:lstStyle/>
          <a:p>
            <a:pPr algn="ctr">
              <a:buNone/>
            </a:pPr>
            <a:r>
              <a:rPr lang="en-US" b="1" dirty="0" smtClean="0"/>
              <a:t>15 WEEKS</a:t>
            </a:r>
          </a:p>
          <a:p>
            <a:pPr algn="ctr">
              <a:buNone/>
            </a:pPr>
            <a:endParaRPr lang="en-US" sz="2400" dirty="0"/>
          </a:p>
          <a:p>
            <a:pPr>
              <a:buNone/>
            </a:pPr>
            <a:r>
              <a:rPr lang="en-US" sz="2400" dirty="0" smtClean="0"/>
              <a:t>Bangert-Drowns, Kulick &amp; Kulick in Marzano, 2007b</a:t>
            </a:r>
          </a:p>
          <a:p>
            <a:pPr>
              <a:buNone/>
            </a:pPr>
            <a:r>
              <a:rPr lang="en-US" sz="2400" dirty="0"/>
              <a:t>	</a:t>
            </a:r>
            <a:r>
              <a:rPr lang="en-US" sz="2800" dirty="0" smtClean="0"/>
              <a:t>Two formative assessments per week over a 15-week period produce a 29.0 percentile gain</a:t>
            </a:r>
          </a:p>
          <a:p>
            <a:pPr>
              <a:buNone/>
            </a:pPr>
            <a:endParaRPr lang="en-US" sz="2400" dirty="0"/>
          </a:p>
          <a:p>
            <a:pPr>
              <a:buNone/>
            </a:pPr>
            <a:r>
              <a:rPr lang="en-US" sz="2400" dirty="0" smtClean="0"/>
              <a:t>Fuchs &amp; Fuchs in Marzano, 2007b</a:t>
            </a:r>
          </a:p>
          <a:p>
            <a:pPr>
              <a:buNone/>
            </a:pPr>
            <a:r>
              <a:rPr lang="en-US" sz="2400" dirty="0"/>
              <a:t>	</a:t>
            </a:r>
            <a:r>
              <a:rPr lang="en-US" sz="2800" dirty="0" smtClean="0"/>
              <a:t>Based on meta-analysis of 21 studies: Two formative assessments per week result in a 30 percentile point gain</a:t>
            </a:r>
          </a:p>
          <a:p>
            <a:pPr algn="ctr">
              <a:buNone/>
            </a:pPr>
            <a:endParaRPr lang="en-US" sz="2400" dirty="0"/>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4"/>
          <p:cNvSpPr txBox="1">
            <a:spLocks noChangeArrowheads="1"/>
          </p:cNvSpPr>
          <p:nvPr/>
        </p:nvSpPr>
        <p:spPr bwMode="auto">
          <a:xfrm>
            <a:off x="787400"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Why Mentoring?</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5" name="Rectangle 5"/>
          <p:cNvSpPr txBox="1">
            <a:spLocks noChangeArrowheads="1"/>
          </p:cNvSpPr>
          <p:nvPr/>
        </p:nvSpPr>
        <p:spPr bwMode="auto">
          <a:xfrm>
            <a:off x="939800" y="19050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r>
              <a:rPr kumimoji="0" lang="en-US" sz="4000" b="0" i="0" u="none" strike="noStrike" kern="0" cap="none" spc="0" normalizeH="0" baseline="0" noProof="0" dirty="0" smtClean="0">
                <a:ln w="6350" cmpd="sng">
                  <a:solidFill>
                    <a:schemeClr val="tx1"/>
                  </a:solidFill>
                  <a:prstDash val="solid"/>
                </a:ln>
                <a:solidFill>
                  <a:schemeClr val="accent2">
                    <a:lumMod val="75000"/>
                  </a:schemeClr>
                </a:solidFill>
                <a:effectLst/>
                <a:uLnTx/>
                <a:uFillTx/>
                <a:latin typeface="Georgia"/>
                <a:ea typeface="ＭＳ Ｐゴシック" charset="-128"/>
                <a:cs typeface="Georgia"/>
              </a:rPr>
              <a:t>Segue and Support of PLC’s</a:t>
            </a:r>
          </a:p>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r>
              <a:rPr kumimoji="0" lang="en-US" sz="4000" b="0" i="0" u="none" strike="noStrike" kern="0" cap="none" spc="0" normalizeH="0" baseline="0" noProof="0" dirty="0" smtClean="0">
                <a:ln w="6350" cmpd="sng">
                  <a:solidFill>
                    <a:schemeClr val="tx1"/>
                  </a:solidFill>
                  <a:prstDash val="solid"/>
                </a:ln>
                <a:solidFill>
                  <a:schemeClr val="bg2">
                    <a:lumMod val="25000"/>
                  </a:schemeClr>
                </a:solidFill>
                <a:effectLst/>
                <a:uLnTx/>
                <a:uFillTx/>
                <a:latin typeface="Georgia"/>
                <a:ea typeface="ＭＳ Ｐゴシック" charset="-128"/>
                <a:cs typeface="Georgia"/>
              </a:rPr>
              <a:t>Guidance for the Formative Assessment Initiative</a:t>
            </a:r>
          </a:p>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r>
              <a:rPr lang="en-US" sz="4000" kern="0" dirty="0" smtClean="0">
                <a:ln w="6350" cmpd="sng">
                  <a:solidFill>
                    <a:schemeClr val="tx1"/>
                  </a:solidFill>
                  <a:prstDash val="solid"/>
                </a:ln>
                <a:solidFill>
                  <a:srgbClr val="FFFF00"/>
                </a:solidFill>
                <a:latin typeface="Georgia"/>
                <a:ea typeface="ＭＳ Ｐゴシック" charset="-128"/>
                <a:cs typeface="Georgia"/>
              </a:rPr>
              <a:t>Guidance for the Reading Workshop Initiative</a:t>
            </a:r>
            <a:endParaRPr kumimoji="0" lang="en-US" sz="3200" b="0" i="0" u="none" strike="noStrike" kern="0" cap="none" spc="0" normalizeH="0" baseline="0" noProof="0" dirty="0">
              <a:ln w="6350" cmpd="sng">
                <a:solidFill>
                  <a:schemeClr val="tx1"/>
                </a:solidFill>
                <a:prstDash val="solid"/>
              </a:ln>
              <a:solidFill>
                <a:srgbClr val="FFFF00"/>
              </a:solidFill>
              <a:effectLst/>
              <a:uLnTx/>
              <a:uFillTx/>
              <a:latin typeface="Georgia"/>
              <a:ea typeface="ＭＳ Ｐゴシック" charset="-128"/>
              <a:cs typeface="Georgia"/>
            </a:endParaRPr>
          </a:p>
        </p:txBody>
      </p:sp>
    </p:spTree>
  </p:cSld>
  <p:clrMapOvr>
    <a:masterClrMapping/>
  </p:clrMapOvr>
  <p:transition spd="med"/>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New Hope School District</a:t>
            </a:r>
            <a:endParaRPr lang="en-US" b="1" dirty="0"/>
          </a:p>
        </p:txBody>
      </p:sp>
      <p:sp>
        <p:nvSpPr>
          <p:cNvPr id="3" name="Content Placeholder 2"/>
          <p:cNvSpPr>
            <a:spLocks noGrp="1"/>
          </p:cNvSpPr>
          <p:nvPr>
            <p:ph idx="1"/>
          </p:nvPr>
        </p:nvSpPr>
        <p:spPr>
          <a:xfrm>
            <a:off x="457200" y="1646237"/>
            <a:ext cx="8229600" cy="4525963"/>
          </a:xfrm>
        </p:spPr>
        <p:txBody>
          <a:bodyPr/>
          <a:lstStyle/>
          <a:p>
            <a:pPr algn="ctr">
              <a:buNone/>
            </a:pPr>
            <a:endParaRPr lang="en-US" b="1" dirty="0" smtClean="0"/>
          </a:p>
          <a:p>
            <a:pPr algn="ctr">
              <a:buNone/>
            </a:pPr>
            <a:r>
              <a:rPr lang="en-US" b="1" dirty="0" smtClean="0"/>
              <a:t>FORMATIVE ASSESSMENT:</a:t>
            </a:r>
          </a:p>
          <a:p>
            <a:pPr algn="ctr">
              <a:buNone/>
            </a:pPr>
            <a:r>
              <a:rPr lang="en-US" b="1" dirty="0" smtClean="0"/>
              <a:t>MISSION POSSIBLE</a:t>
            </a:r>
          </a:p>
          <a:p>
            <a:pPr algn="ctr">
              <a:buNone/>
            </a:pPr>
            <a:endParaRPr lang="en-US" b="1" dirty="0"/>
          </a:p>
          <a:p>
            <a:pPr algn="ctr">
              <a:buNone/>
            </a:pPr>
            <a:r>
              <a:rPr lang="en-US" b="1" dirty="0" smtClean="0">
                <a:hlinkClick r:id="rId2"/>
              </a:rPr>
              <a:t>http://www.youtube.com/watch?v=jsBMQUeGx1E</a:t>
            </a:r>
            <a:endParaRPr lang="en-US" b="1" dirty="0" smtClean="0"/>
          </a:p>
          <a:p>
            <a:pPr algn="ctr">
              <a:buNone/>
            </a:pPr>
            <a:endParaRPr lang="en-US" b="1" dirty="0"/>
          </a:p>
        </p:txBody>
      </p:sp>
    </p:spTree>
  </p:cSld>
  <p:clrMapOvr>
    <a:masterClrMapping/>
  </p:clrMapOvr>
  <p:transition spd="med"/>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Resources</a:t>
            </a:r>
            <a:endParaRPr lang="en-US" b="1" dirty="0"/>
          </a:p>
        </p:txBody>
      </p:sp>
      <p:sp>
        <p:nvSpPr>
          <p:cNvPr id="5" name="Content Placeholder 4"/>
          <p:cNvSpPr>
            <a:spLocks noGrp="1"/>
          </p:cNvSpPr>
          <p:nvPr>
            <p:ph idx="1"/>
          </p:nvPr>
        </p:nvSpPr>
        <p:spPr>
          <a:xfrm>
            <a:off x="533400" y="1371600"/>
            <a:ext cx="8229600" cy="4906963"/>
          </a:xfrm>
        </p:spPr>
        <p:txBody>
          <a:bodyPr>
            <a:normAutofit fontScale="25000" lnSpcReduction="20000"/>
          </a:bodyPr>
          <a:lstStyle/>
          <a:p>
            <a:pPr>
              <a:buNone/>
            </a:pPr>
            <a:r>
              <a:rPr lang="en-US" sz="7200" dirty="0"/>
              <a:t>Ainsworth, L., &amp; Viegut, D.  (2006).  </a:t>
            </a:r>
            <a:r>
              <a:rPr lang="en-US" sz="7200" i="1" dirty="0"/>
              <a:t>Common formative assessments.  </a:t>
            </a:r>
            <a:r>
              <a:rPr lang="en-US" sz="7200" dirty="0"/>
              <a:t>Thousand Oaks, California: Corwin </a:t>
            </a:r>
            <a:r>
              <a:rPr lang="en-US" sz="7200" dirty="0" smtClean="0"/>
              <a:t>Press.</a:t>
            </a:r>
          </a:p>
          <a:p>
            <a:pPr>
              <a:buNone/>
            </a:pPr>
            <a:r>
              <a:rPr lang="en-US" sz="7200" dirty="0"/>
              <a:t>Black, P., &amp; Wiliam, D.  (1998).  Inside the black box: Raising standards through classroom assessment.</a:t>
            </a:r>
          </a:p>
          <a:p>
            <a:pPr>
              <a:buNone/>
            </a:pPr>
            <a:r>
              <a:rPr lang="en-US" sz="7200" dirty="0" smtClean="0"/>
              <a:t>	</a:t>
            </a:r>
            <a:r>
              <a:rPr lang="en-US" sz="7200" i="1" dirty="0" smtClean="0"/>
              <a:t>Phi </a:t>
            </a:r>
            <a:r>
              <a:rPr lang="en-US" sz="7200" i="1" dirty="0"/>
              <a:t>Delta Kappa, 80</a:t>
            </a:r>
            <a:r>
              <a:rPr lang="en-US" sz="7200" dirty="0"/>
              <a:t>(2), 139-144.  Retrieved from </a:t>
            </a:r>
            <a:r>
              <a:rPr lang="en-US" sz="7200" dirty="0">
                <a:hlinkClick r:id="rId2"/>
              </a:rPr>
              <a:t>http://</a:t>
            </a:r>
            <a:r>
              <a:rPr lang="en-US" sz="7200" dirty="0" smtClean="0">
                <a:hlinkClick r:id="rId2"/>
              </a:rPr>
              <a:t>www.londonmet.ac.uk/library/</a:t>
            </a:r>
            <a:r>
              <a:rPr lang="en-US" sz="7200" dirty="0" smtClean="0"/>
              <a:t> i93438_22.htm</a:t>
            </a:r>
            <a:endParaRPr lang="en-US" sz="7200" dirty="0"/>
          </a:p>
          <a:p>
            <a:pPr>
              <a:buNone/>
            </a:pPr>
            <a:r>
              <a:rPr lang="en-US" sz="7200" dirty="0" smtClean="0"/>
              <a:t>Marzano, R. J.  (2007a).  Designing a comprehensive approach to classroom assessment.  In D. Reeves (Ed.),  </a:t>
            </a:r>
            <a:r>
              <a:rPr lang="en-US" sz="7200" i="1" dirty="0" smtClean="0"/>
              <a:t>Ahead</a:t>
            </a:r>
            <a:r>
              <a:rPr lang="en-US" sz="7200" dirty="0" smtClean="0"/>
              <a:t> </a:t>
            </a:r>
            <a:r>
              <a:rPr lang="en-US" sz="7200" i="1" dirty="0" smtClean="0"/>
              <a:t>of the curve.  </a:t>
            </a:r>
            <a:r>
              <a:rPr lang="en-US" sz="7200" dirty="0" smtClean="0"/>
              <a:t>(pp. 103-126).  Bloomington, IN: Solution Tree Press.</a:t>
            </a:r>
          </a:p>
          <a:p>
            <a:pPr>
              <a:buNone/>
            </a:pPr>
            <a:r>
              <a:rPr lang="en-US" sz="7200" dirty="0"/>
              <a:t>Marzano, R. J.  (2007b).  </a:t>
            </a:r>
            <a:r>
              <a:rPr lang="en-US" sz="7200" i="1" dirty="0"/>
              <a:t>The art and science of teaching.  </a:t>
            </a:r>
            <a:r>
              <a:rPr lang="en-US" sz="7200" dirty="0"/>
              <a:t>Alexandria, Virginia: ASCD</a:t>
            </a:r>
            <a:r>
              <a:rPr lang="en-US" sz="7200" dirty="0" smtClean="0"/>
              <a:t>.</a:t>
            </a:r>
          </a:p>
          <a:p>
            <a:pPr>
              <a:buNone/>
            </a:pPr>
            <a:r>
              <a:rPr lang="en-US" sz="7200" dirty="0" smtClean="0"/>
              <a:t>Marzano</a:t>
            </a:r>
            <a:r>
              <a:rPr lang="en-US" sz="7200" dirty="0"/>
              <a:t>, R. J., &amp; Waters, T.  (2009).  Setting and monitoring nonnegotiable goals for achievement.  In </a:t>
            </a:r>
            <a:r>
              <a:rPr lang="en-US" sz="7200" i="1" dirty="0" smtClean="0"/>
              <a:t>District </a:t>
            </a:r>
            <a:r>
              <a:rPr lang="en-US" sz="7200" i="1" dirty="0"/>
              <a:t>leadership that works.</a:t>
            </a:r>
            <a:r>
              <a:rPr lang="en-US" sz="7200" dirty="0"/>
              <a:t> (pp. 23-52).  Bloomington, IN: Solution Tree </a:t>
            </a:r>
            <a:r>
              <a:rPr lang="en-US" sz="7200" dirty="0" smtClean="0"/>
              <a:t>Press.</a:t>
            </a:r>
          </a:p>
          <a:p>
            <a:pPr>
              <a:buNone/>
            </a:pPr>
            <a:r>
              <a:rPr lang="en-US" sz="7200" dirty="0"/>
              <a:t>Marzano, R. J.  (2010).  </a:t>
            </a:r>
            <a:r>
              <a:rPr lang="en-US" sz="7200" i="1" dirty="0"/>
              <a:t>Formative assessment and standards-based grading.  </a:t>
            </a:r>
            <a:r>
              <a:rPr lang="en-US" sz="7200" dirty="0"/>
              <a:t>Bloomington, IN: </a:t>
            </a:r>
            <a:r>
              <a:rPr lang="en-US" sz="7200" dirty="0" smtClean="0"/>
              <a:t>Marzano Research </a:t>
            </a:r>
            <a:r>
              <a:rPr lang="en-US" sz="7200" dirty="0"/>
              <a:t>Laboratory</a:t>
            </a:r>
            <a:r>
              <a:rPr lang="en-US" sz="7200" dirty="0" smtClean="0"/>
              <a:t>.</a:t>
            </a:r>
          </a:p>
          <a:p>
            <a:pPr>
              <a:buNone/>
            </a:pPr>
            <a:r>
              <a:rPr lang="en-US" sz="7200" dirty="0"/>
              <a:t>Popham, W. J.  (2008).  </a:t>
            </a:r>
            <a:r>
              <a:rPr lang="en-US" sz="7200" i="1" dirty="0"/>
              <a:t>Transformative assessment.  </a:t>
            </a:r>
            <a:r>
              <a:rPr lang="en-US" sz="7200" dirty="0"/>
              <a:t>Alexandria, Virginia: ASCD.</a:t>
            </a:r>
          </a:p>
          <a:p>
            <a:pPr>
              <a:buNone/>
            </a:pPr>
            <a:r>
              <a:rPr lang="en-US" sz="7200" dirty="0"/>
              <a:t>William, D.  (2007).  Content then process: Teacher learning communities in the service of formative </a:t>
            </a:r>
            <a:r>
              <a:rPr lang="en-US" sz="7200" dirty="0" smtClean="0"/>
              <a:t>assessment</a:t>
            </a:r>
            <a:r>
              <a:rPr lang="en-US" sz="7200" dirty="0"/>
              <a:t>.  In D. Reeves (Ed.),  </a:t>
            </a:r>
            <a:r>
              <a:rPr lang="en-US" sz="7200" i="1" dirty="0"/>
              <a:t>Ahead</a:t>
            </a:r>
            <a:r>
              <a:rPr lang="en-US" sz="7200" dirty="0"/>
              <a:t> </a:t>
            </a:r>
            <a:r>
              <a:rPr lang="en-US" sz="7200" i="1" dirty="0"/>
              <a:t>of the curve.  </a:t>
            </a:r>
            <a:r>
              <a:rPr lang="en-US" sz="7200" dirty="0"/>
              <a:t>(pp. 183-206).  Bloomington, IN: Solution </a:t>
            </a:r>
            <a:r>
              <a:rPr lang="en-US" sz="7200" dirty="0" smtClean="0"/>
              <a:t>Tree </a:t>
            </a:r>
            <a:r>
              <a:rPr lang="en-US" sz="7200" dirty="0"/>
              <a:t>Press.</a:t>
            </a:r>
          </a:p>
          <a:p>
            <a:pPr>
              <a:buNone/>
            </a:pPr>
            <a:endParaRPr lang="en-US" sz="7200" dirty="0"/>
          </a:p>
          <a:p>
            <a:pPr>
              <a:buNone/>
            </a:pPr>
            <a:endParaRPr lang="en-US" dirty="0"/>
          </a:p>
          <a:p>
            <a:pPr>
              <a:buNone/>
            </a:pPr>
            <a:endParaRPr lang="en-US" dirty="0"/>
          </a:p>
          <a:p>
            <a:pPr>
              <a:buNone/>
            </a:pPr>
            <a:endParaRPr lang="en-US"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4"/>
          <p:cNvSpPr txBox="1">
            <a:spLocks noChangeArrowheads="1"/>
          </p:cNvSpPr>
          <p:nvPr/>
        </p:nvSpPr>
        <p:spPr bwMode="auto">
          <a:xfrm>
            <a:off x="825500" y="228600"/>
            <a:ext cx="7772400" cy="1143000"/>
          </a:xfrm>
          <a:prstGeom prst="rect">
            <a:avLst/>
          </a:prstGeom>
          <a:noFill/>
          <a:ln w="9525">
            <a:noFill/>
            <a:miter lim="800000"/>
            <a:headEnd/>
            <a:tailEnd/>
          </a:ln>
          <a:effectLst/>
        </p:spPr>
        <p:txBody>
          <a:bodyPr vert="horz" wrap="square" lIns="92075" tIns="46038" rIns="92075" bIns="46038" numCol="1" anchor="ctr"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Top Five Reasons for </a:t>
            </a:r>
            <a:r>
              <a:rPr lang="en-US" sz="4400" kern="0" dirty="0" smtClean="0">
                <a:solidFill>
                  <a:schemeClr val="tx2"/>
                </a:solidFill>
                <a:effectLst>
                  <a:outerShdw blurRad="38100" dist="38100" dir="2700000" algn="tl">
                    <a:srgbClr val="000000"/>
                  </a:outerShdw>
                </a:effectLst>
                <a:latin typeface="+mj-lt"/>
                <a:ea typeface="ＭＳ Ｐゴシック" charset="-128"/>
                <a:cs typeface="ＭＳ Ｐゴシック" charset="-128"/>
              </a:rPr>
              <a:t>L</a:t>
            </a:r>
            <a:r>
              <a:rPr kumimoji="0" lang="en-US" sz="4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rPr>
              <a:t>eaving</a:t>
            </a:r>
            <a:endParaRPr kumimoji="0" lang="en-US" sz="44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ＭＳ Ｐゴシック" charset="-128"/>
              <a:cs typeface="ＭＳ Ｐゴシック" charset="-128"/>
            </a:endParaRPr>
          </a:p>
        </p:txBody>
      </p:sp>
      <p:sp>
        <p:nvSpPr>
          <p:cNvPr id="3" name="Rectangle 5"/>
          <p:cNvSpPr txBox="1">
            <a:spLocks noChangeArrowheads="1"/>
          </p:cNvSpPr>
          <p:nvPr/>
        </p:nvSpPr>
        <p:spPr bwMode="auto">
          <a:xfrm>
            <a:off x="977900" y="19050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Lack of Planning Time</a:t>
            </a:r>
          </a:p>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Workload</a:t>
            </a:r>
          </a:p>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Class Size/Student Population</a:t>
            </a:r>
          </a:p>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Too Low a Salary</a:t>
            </a:r>
          </a:p>
          <a:p>
            <a:pPr marL="342900" marR="0" lvl="0" indent="-342900" algn="l" defTabSz="914400" rtl="0" eaLnBrk="1" fontAlgn="base" latinLnBrk="0" hangingPunct="1">
              <a:lnSpc>
                <a:spcPct val="100000"/>
              </a:lnSpc>
              <a:spcBef>
                <a:spcPct val="20000"/>
              </a:spcBef>
              <a:spcAft>
                <a:spcPct val="0"/>
              </a:spcAft>
              <a:buClr>
                <a:schemeClr val="accent2"/>
              </a:buClr>
              <a:buSzTx/>
              <a:buFontTx/>
              <a:buChar char="•"/>
              <a:tabLst/>
              <a:defRPr/>
            </a:pPr>
            <a:r>
              <a:rPr kumimoji="0" lang="en-US" sz="3200" b="0" i="0" u="none" strike="noStrike" kern="0" cap="none" spc="0" normalizeH="0" baseline="0" noProof="0" dirty="0" smtClean="0">
                <a:ln>
                  <a:noFill/>
                </a:ln>
                <a:solidFill>
                  <a:schemeClr val="tx1"/>
                </a:solidFill>
                <a:effectLst/>
                <a:uLnTx/>
                <a:uFillTx/>
                <a:latin typeface="+mn-lt"/>
                <a:ea typeface="ＭＳ Ｐゴシック" charset="-128"/>
                <a:cs typeface="ＭＳ Ｐゴシック" charset="-128"/>
              </a:rPr>
              <a:t>Problematic Student Behavior</a:t>
            </a:r>
            <a:endParaRPr kumimoji="0" lang="en-US" sz="3200" b="0" i="0" u="none" strike="noStrike" kern="0" cap="none" spc="0" normalizeH="0" baseline="0" noProof="0" dirty="0">
              <a:ln>
                <a:noFill/>
              </a:ln>
              <a:solidFill>
                <a:schemeClr val="tx1"/>
              </a:solidFill>
              <a:effectLst/>
              <a:uLnTx/>
              <a:uFillTx/>
              <a:latin typeface="+mn-lt"/>
              <a:ea typeface="ＭＳ Ｐゴシック" charset="-128"/>
              <a:cs typeface="ＭＳ Ｐゴシック" charset="-128"/>
            </a:endParaRPr>
          </a:p>
        </p:txBody>
      </p:sp>
      <p:sp>
        <p:nvSpPr>
          <p:cNvPr id="4" name="Rectangle 6"/>
          <p:cNvSpPr>
            <a:spLocks noChangeArrowheads="1"/>
          </p:cNvSpPr>
          <p:nvPr/>
        </p:nvSpPr>
        <p:spPr bwMode="auto">
          <a:xfrm>
            <a:off x="6083300" y="5334000"/>
            <a:ext cx="1852613" cy="457200"/>
          </a:xfrm>
          <a:prstGeom prst="rect">
            <a:avLst/>
          </a:prstGeom>
          <a:noFill/>
          <a:ln w="12700" cap="sq">
            <a:noFill/>
            <a:miter lim="800000"/>
            <a:headEnd type="none" w="sm" len="sm"/>
            <a:tailEnd type="none" w="sm" len="sm"/>
          </a:ln>
        </p:spPr>
        <p:txBody>
          <a:bodyPr wrap="none">
            <a:prstTxWarp prst="textNoShape">
              <a:avLst/>
            </a:prstTxWarp>
            <a:spAutoFit/>
          </a:bodyPr>
          <a:lstStyle/>
          <a:p>
            <a:r>
              <a:rPr lang="en-US" dirty="0"/>
              <a:t>(NCES 2005)</a:t>
            </a: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457</TotalTime>
  <Words>5764</Words>
  <Application>Microsoft Macintosh PowerPoint</Application>
  <PresentationFormat>On-screen Show (4:3)</PresentationFormat>
  <Paragraphs>744</Paragraphs>
  <Slides>81</Slides>
  <Notes>8</Notes>
  <HiddenSlides>0</HiddenSlides>
  <MMClips>0</MMClips>
  <ScaleCrop>false</ScaleCrop>
  <HeadingPairs>
    <vt:vector size="4" baseType="variant">
      <vt:variant>
        <vt:lpstr>Design Template</vt:lpstr>
      </vt:variant>
      <vt:variant>
        <vt:i4>1</vt:i4>
      </vt:variant>
      <vt:variant>
        <vt:lpstr>Slide Titles</vt:lpstr>
      </vt:variant>
      <vt:variant>
        <vt:i4>81</vt:i4>
      </vt:variant>
    </vt:vector>
  </HeadingPairs>
  <TitlesOfParts>
    <vt:vector size="82" baseType="lpstr">
      <vt:lpstr>Office Theme</vt:lpstr>
      <vt:lpstr>Slide 1</vt:lpstr>
      <vt:lpstr>Presented by the NATC CONSULTANT GROUP</vt:lpstr>
      <vt:lpstr>Slide 3</vt:lpstr>
      <vt:lpstr>Slide 4</vt:lpstr>
      <vt:lpstr>ISLLC Standards Components Addressed by the Mentoring Initiative</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In Flight Construction = Educational Reform</vt:lpstr>
      <vt:lpstr>Slide 23</vt:lpstr>
      <vt:lpstr>Professional Learning Community (PLC)  </vt:lpstr>
      <vt:lpstr>Slide 25</vt:lpstr>
      <vt:lpstr>Whole Faculty Study Groups</vt:lpstr>
      <vt:lpstr>Whole-Faculty Study Groups</vt:lpstr>
      <vt:lpstr>Whole Faculty Study Groups </vt:lpstr>
      <vt:lpstr>Whole-Faculty Study Groups</vt:lpstr>
      <vt:lpstr>WFSG are NOT:</vt:lpstr>
      <vt:lpstr>Whole-Faculty Study Groups</vt:lpstr>
      <vt:lpstr>Five Principles</vt:lpstr>
      <vt:lpstr>Traditional  New Hope Meetings</vt:lpstr>
      <vt:lpstr>WFSG Process/Cycle</vt:lpstr>
      <vt:lpstr>What Will Drive NHSD WFSG?</vt:lpstr>
      <vt:lpstr>New Hope Key Areas</vt:lpstr>
      <vt:lpstr>WFSG in Action</vt:lpstr>
      <vt:lpstr>Where are we now? </vt:lpstr>
      <vt:lpstr>What happens next?</vt:lpstr>
      <vt:lpstr>Slide 40</vt:lpstr>
      <vt:lpstr>QUESTIONS?</vt:lpstr>
      <vt:lpstr>RESOURCES </vt:lpstr>
      <vt:lpstr>Slide 43</vt:lpstr>
      <vt:lpstr>ISLLC Standards Components Addressed by the Reading Workshop Initiative</vt:lpstr>
      <vt:lpstr>Slide 45</vt:lpstr>
      <vt:lpstr>Slide 46</vt:lpstr>
      <vt:lpstr>Slide 47</vt:lpstr>
      <vt:lpstr>Slide 48</vt:lpstr>
      <vt:lpstr>Slide 49</vt:lpstr>
      <vt:lpstr>Slide 50</vt:lpstr>
      <vt:lpstr>Slide 51</vt:lpstr>
      <vt:lpstr>Slide 52</vt:lpstr>
      <vt:lpstr>Slide 53</vt:lpstr>
      <vt:lpstr>Slide 54</vt:lpstr>
      <vt:lpstr>                             References  Assaf, L. (2006). One reading specialist’s response to high-stakes testing procedures.    The Reading Teacher, 60, 158-166. Assaf, L. (2008).  Professional identify of a reading teacher: responding to high-stakes   testing pressures.  Teachers and Teaching, 14, 239-252. Calkins, L. (2001). The art of teaching reading (1st ed.).  New York: Addison Wesley Cole, A.D. (2003).  Knee to knee, eye to eye circling in on comprehension.    Portsmouth, New Hampshire:  Heinemann. Fountas, I. C. &amp; Pinnell, G. S. (2001). Guiding readers and writers grades 3-6.     Portsmouth, New Hampshire:  Heinemann. Ivey, G. (2000).  Redesigning reading instruction.  Educational Leadership, 58, 42-45. Lause, J. (2004).  Using reading workshop to inspire lifelong readers.  English Journal,   93, 24-30.   Miller, D. (2009).  The book whisper.  San Francisco, CA:  Jossey-Bass Miller, M. &amp; Higgins, B. (2008).  Beyond test preparation: nurturing successful learners   through reading and writing workshops. Kappa Delta Pi Record, 124-127. Reutzel, D. R. &amp; Mitchell, J. (2005).  High-stakes accountability themed issues:   how did we get here from there?  The Reading Teacher, 58, 606-608. Santman, D. (2002).  Teaching to the test? Test preparation in the reading workshop.    Language Arts, 79, 203-211. Serafini, F. (2005). Implementing a workshop approach to reading.  Academic   exchange quarterly. Available:        http://www.frankserafini.com/PubArticles/ImplentRdgWkshp.htm. Swift, K. (1993).  Try reading workshop in your classroom.  The Reading Teacher, 46,   366-371.   </vt:lpstr>
      <vt:lpstr>Slide 56</vt:lpstr>
      <vt:lpstr>       Assessment Memory  Think of a time in your life when you were “assessed.”  It might be a memory from elementary or high school… From your professional experience… Or anywhere else in your life.      How did the assessment make you feel?</vt:lpstr>
      <vt:lpstr>New Hope School District</vt:lpstr>
      <vt:lpstr>Disadvantages of High Stakes Testing</vt:lpstr>
      <vt:lpstr>New Hope School District</vt:lpstr>
      <vt:lpstr>New Hope School District</vt:lpstr>
      <vt:lpstr>New Hope School District</vt:lpstr>
      <vt:lpstr>New Hope School District</vt:lpstr>
      <vt:lpstr> Achievement vs. Learning Video Clip by Alfie Kohn  Endorsed by W. Edwards Deming in “No Contest” which addresses competition in schools. </vt:lpstr>
      <vt:lpstr> Evolve Mindsets and Mental Models   From: Summative assessment To: Formative assessment  From: Evaluative grading To: Planning future instruction   </vt:lpstr>
      <vt:lpstr>What is Formative Assessment?  Formal Definition:  </vt:lpstr>
      <vt:lpstr>  Formative Assessment  vs. Summative Assessment  </vt:lpstr>
      <vt:lpstr>Goal of Formative Assessment</vt:lpstr>
      <vt:lpstr>Slide 69</vt:lpstr>
      <vt:lpstr>Classroom Level  Formative Assessment</vt:lpstr>
      <vt:lpstr>Teachers and Students use  FEEDBACK DATA</vt:lpstr>
      <vt:lpstr>New Hope School District</vt:lpstr>
      <vt:lpstr>Resources Needed to Introduce Formative Assessment System</vt:lpstr>
      <vt:lpstr>Beyond Classroom Level  Formative Assessment</vt:lpstr>
      <vt:lpstr>   Time Frame to Implement Formative Assessment Slow and Steady Process   </vt:lpstr>
      <vt:lpstr>Time Frame to Implement Formative Assessment Slow and Steady Process</vt:lpstr>
      <vt:lpstr>Time Frame to Implement Formative Assessment Slow and Steady Process</vt:lpstr>
      <vt:lpstr>ISLLC Standards Components Addressed by the Formative Assessment Initiative</vt:lpstr>
      <vt:lpstr>TIME FRAME FOR RESULTS</vt:lpstr>
      <vt:lpstr>New Hope School District</vt:lpstr>
      <vt:lpstr>Resources</vt:lpstr>
    </vt:vector>
  </TitlesOfParts>
  <Company>PASD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Tech Services</dc:creator>
  <cp:lastModifiedBy>udsd</cp:lastModifiedBy>
  <cp:revision>56</cp:revision>
  <dcterms:created xsi:type="dcterms:W3CDTF">2010-11-21T21:52:50Z</dcterms:created>
  <dcterms:modified xsi:type="dcterms:W3CDTF">2010-11-21T22:16:49Z</dcterms:modified>
</cp:coreProperties>
</file>